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  <p:sldId id="320" r:id="rId66"/>
    <p:sldId id="321" r:id="rId67"/>
    <p:sldId id="322" r:id="rId68"/>
    <p:sldId id="323" r:id="rId69"/>
    <p:sldId id="324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35" r:id="rId81"/>
    <p:sldId id="336" r:id="rId82"/>
    <p:sldId id="337" r:id="rId83"/>
    <p:sldId id="338" r:id="rId84"/>
    <p:sldId id="339" r:id="rId85"/>
    <p:sldId id="340" r:id="rId86"/>
    <p:sldId id="341" r:id="rId87"/>
    <p:sldId id="342" r:id="rId88"/>
    <p:sldId id="343" r:id="rId89"/>
    <p:sldId id="344" r:id="rId90"/>
    <p:sldId id="345" r:id="rId91"/>
    <p:sldId id="346" r:id="rId92"/>
    <p:sldId id="347" r:id="rId93"/>
  </p:sldIdLst>
  <p:sldSz cx="4610100" cy="3460750"/>
  <p:notesSz cx="4610100" cy="34607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8"/>
  </p:normalViewPr>
  <p:slideViewPr>
    <p:cSldViewPr>
      <p:cViewPr varScale="1">
        <p:scale>
          <a:sx n="188" d="100"/>
          <a:sy n="188" d="100"/>
        </p:scale>
        <p:origin x="1488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viewProps" Target="viewProps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0"/>
            <a:ext cx="4608195" cy="3456304"/>
          </a:xfrm>
          <a:custGeom>
            <a:avLst/>
            <a:gdLst/>
            <a:ahLst/>
            <a:cxnLst/>
            <a:rect l="l" t="t" r="r" b="b"/>
            <a:pathLst>
              <a:path w="4608195" h="3456304">
                <a:moveTo>
                  <a:pt x="0" y="3456000"/>
                </a:moveTo>
                <a:lnTo>
                  <a:pt x="4608004" y="3456000"/>
                </a:lnTo>
                <a:lnTo>
                  <a:pt x="4608004" y="0"/>
                </a:lnTo>
                <a:lnTo>
                  <a:pt x="0" y="0"/>
                </a:lnTo>
                <a:lnTo>
                  <a:pt x="0" y="3456000"/>
                </a:lnTo>
                <a:close/>
              </a:path>
            </a:pathLst>
          </a:custGeom>
          <a:solidFill>
            <a:srgbClr val="FFFDE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3888003" y="0"/>
            <a:ext cx="720000" cy="3456000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300" y="59878"/>
            <a:ext cx="4419498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67297" y="1127974"/>
            <a:ext cx="3521710" cy="789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567434" y="3218497"/>
            <a:ext cx="1475232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30505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3/25/20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3319272" y="3218497"/>
            <a:ext cx="1060323" cy="1730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92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29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29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33" Type="http://schemas.openxmlformats.org/officeDocument/2006/relationships/image" Target="../media/image6.png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32" Type="http://schemas.openxmlformats.org/officeDocument/2006/relationships/image" Target="../media/image5.png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31" Type="http://schemas.openxmlformats.org/officeDocument/2006/relationships/image" Target="../media/image4.png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Relationship Id="rId30" Type="http://schemas.openxmlformats.org/officeDocument/2006/relationships/image" Target="../media/image3.png"/><Relationship Id="rId8" Type="http://schemas.openxmlformats.org/officeDocument/2006/relationships/slide" Target="slide13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29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Relationship Id="rId30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8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7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8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8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8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29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Relationship Id="rId30" Type="http://schemas.openxmlformats.org/officeDocument/2006/relationships/hyperlink" Target="http://www.lel.ed.ac.uk/~gpullum/50years.pdf" TargetMode="External"/></Relationships>
</file>

<file path=ppt/slides/_rels/slide83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8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85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29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8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29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87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29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88.xml.rels><?xml version="1.0" encoding="UTF-8" standalone="yes"?>
<Relationships xmlns="http://schemas.openxmlformats.org/package/2006/relationships"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34" Type="http://schemas.openxmlformats.org/officeDocument/2006/relationships/image" Target="../media/image20.png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33" Type="http://schemas.openxmlformats.org/officeDocument/2006/relationships/image" Target="../media/image19.jpg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29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32" Type="http://schemas.openxmlformats.org/officeDocument/2006/relationships/image" Target="../media/image18.jpg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31" Type="http://schemas.openxmlformats.org/officeDocument/2006/relationships/image" Target="../media/image17.jpg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Relationship Id="rId30" Type="http://schemas.openxmlformats.org/officeDocument/2006/relationships/image" Target="../media/image16.jpg"/><Relationship Id="rId8" Type="http://schemas.openxmlformats.org/officeDocument/2006/relationships/slide" Target="slide13.xml"/></Relationships>
</file>

<file path=ppt/slides/_rels/slide8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2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90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91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13" Type="http://schemas.openxmlformats.org/officeDocument/2006/relationships/slide" Target="slide40.xml"/><Relationship Id="rId18" Type="http://schemas.openxmlformats.org/officeDocument/2006/relationships/slide" Target="slide50.xml"/><Relationship Id="rId26" Type="http://schemas.openxmlformats.org/officeDocument/2006/relationships/slide" Target="slide87.xml"/><Relationship Id="rId3" Type="http://schemas.openxmlformats.org/officeDocument/2006/relationships/slide" Target="slide2.xml"/><Relationship Id="rId21" Type="http://schemas.openxmlformats.org/officeDocument/2006/relationships/slide" Target="slide54.xml"/><Relationship Id="rId7" Type="http://schemas.openxmlformats.org/officeDocument/2006/relationships/slide" Target="slide12.xml"/><Relationship Id="rId12" Type="http://schemas.openxmlformats.org/officeDocument/2006/relationships/slide" Target="slide39.xml"/><Relationship Id="rId17" Type="http://schemas.openxmlformats.org/officeDocument/2006/relationships/slide" Target="slide49.xml"/><Relationship Id="rId25" Type="http://schemas.openxmlformats.org/officeDocument/2006/relationships/slide" Target="slide80.xml"/><Relationship Id="rId2" Type="http://schemas.openxmlformats.org/officeDocument/2006/relationships/slide" Target="slide1.xml"/><Relationship Id="rId16" Type="http://schemas.openxmlformats.org/officeDocument/2006/relationships/slide" Target="slide46.xml"/><Relationship Id="rId20" Type="http://schemas.openxmlformats.org/officeDocument/2006/relationships/slide" Target="slide52.xml"/><Relationship Id="rId1" Type="http://schemas.openxmlformats.org/officeDocument/2006/relationships/slideLayout" Target="../slideLayouts/slideLayout5.xml"/><Relationship Id="rId6" Type="http://schemas.openxmlformats.org/officeDocument/2006/relationships/slide" Target="slide8.xml"/><Relationship Id="rId11" Type="http://schemas.openxmlformats.org/officeDocument/2006/relationships/slide" Target="slide36.xml"/><Relationship Id="rId24" Type="http://schemas.openxmlformats.org/officeDocument/2006/relationships/slide" Target="slide69.xml"/><Relationship Id="rId5" Type="http://schemas.openxmlformats.org/officeDocument/2006/relationships/slide" Target="slide7.xml"/><Relationship Id="rId15" Type="http://schemas.openxmlformats.org/officeDocument/2006/relationships/slide" Target="slide45.xml"/><Relationship Id="rId23" Type="http://schemas.openxmlformats.org/officeDocument/2006/relationships/slide" Target="slide68.xml"/><Relationship Id="rId28" Type="http://schemas.openxmlformats.org/officeDocument/2006/relationships/slide" Target="slide91.xml"/><Relationship Id="rId10" Type="http://schemas.openxmlformats.org/officeDocument/2006/relationships/slide" Target="slide31.xml"/><Relationship Id="rId19" Type="http://schemas.openxmlformats.org/officeDocument/2006/relationships/slide" Target="slide51.xml"/><Relationship Id="rId4" Type="http://schemas.openxmlformats.org/officeDocument/2006/relationships/slide" Target="slide5.xml"/><Relationship Id="rId9" Type="http://schemas.openxmlformats.org/officeDocument/2006/relationships/slide" Target="slide14.xml"/><Relationship Id="rId14" Type="http://schemas.openxmlformats.org/officeDocument/2006/relationships/slide" Target="slide43.xml"/><Relationship Id="rId22" Type="http://schemas.openxmlformats.org/officeDocument/2006/relationships/slide" Target="slide67.xml"/><Relationship Id="rId27" Type="http://schemas.openxmlformats.org/officeDocument/2006/relationships/slide" Target="slide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6896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9997" y="847572"/>
            <a:ext cx="3528060" cy="364490"/>
          </a:xfrm>
          <a:prstGeom prst="rect">
            <a:avLst/>
          </a:prstGeom>
          <a:solidFill>
            <a:srgbClr val="D6D6EF"/>
          </a:solidFill>
        </p:spPr>
        <p:txBody>
          <a:bodyPr vert="horz" wrap="square" lIns="0" tIns="49530" rIns="0" bIns="0" rtlCol="0">
            <a:spAutoFit/>
          </a:bodyPr>
          <a:lstStyle/>
          <a:p>
            <a:pPr marL="593090">
              <a:lnSpc>
                <a:spcPct val="100000"/>
              </a:lnSpc>
              <a:spcBef>
                <a:spcPts val="390"/>
              </a:spcBef>
            </a:pPr>
            <a:r>
              <a:rPr sz="1400" spc="-65" dirty="0">
                <a:latin typeface="Tahoma"/>
                <a:cs typeface="Tahoma"/>
              </a:rPr>
              <a:t>17 </a:t>
            </a:r>
            <a:r>
              <a:rPr sz="1400" spc="-45" dirty="0">
                <a:latin typeface="Tahoma"/>
                <a:cs typeface="Tahoma"/>
              </a:rPr>
              <a:t>- </a:t>
            </a:r>
            <a:r>
              <a:rPr sz="1400" dirty="0">
                <a:latin typeface="Tahoma"/>
                <a:cs typeface="Tahoma"/>
              </a:rPr>
              <a:t>Mood, </a:t>
            </a:r>
            <a:r>
              <a:rPr sz="1400" spc="-5" dirty="0">
                <a:latin typeface="Tahoma"/>
                <a:cs typeface="Tahoma"/>
              </a:rPr>
              <a:t>Modality </a:t>
            </a:r>
            <a:r>
              <a:rPr sz="1400" spc="-60" dirty="0">
                <a:latin typeface="Tahoma"/>
                <a:cs typeface="Tahoma"/>
              </a:rPr>
              <a:t>and</a:t>
            </a:r>
            <a:r>
              <a:rPr sz="1400" spc="245" dirty="0">
                <a:latin typeface="Tahoma"/>
                <a:cs typeface="Tahoma"/>
              </a:rPr>
              <a:t> </a:t>
            </a:r>
            <a:r>
              <a:rPr sz="1400" spc="-30" dirty="0">
                <a:latin typeface="Tahoma"/>
                <a:cs typeface="Tahoma"/>
              </a:rPr>
              <a:t>Voice</a:t>
            </a:r>
            <a:endParaRPr sz="140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592732" y="1409343"/>
            <a:ext cx="70294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latin typeface="Tahoma"/>
                <a:cs typeface="Tahoma"/>
              </a:rPr>
              <a:t>Nick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Riches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469110" y="1732062"/>
            <a:ext cx="949960" cy="1473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00" spc="-60" dirty="0">
                <a:latin typeface="Verdana"/>
                <a:cs typeface="Verdana"/>
              </a:rPr>
              <a:t>Newcastle</a:t>
            </a:r>
            <a:r>
              <a:rPr sz="800" spc="-45" dirty="0">
                <a:latin typeface="Verdana"/>
                <a:cs typeface="Verdana"/>
              </a:rPr>
              <a:t> </a:t>
            </a:r>
            <a:r>
              <a:rPr sz="800" spc="-60" dirty="0">
                <a:latin typeface="Verdana"/>
                <a:cs typeface="Verdana"/>
              </a:rPr>
              <a:t>University</a:t>
            </a:r>
            <a:endParaRPr sz="8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3299" y="2025712"/>
            <a:ext cx="16814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0" dirty="0">
                <a:latin typeface="Tahoma"/>
                <a:cs typeface="Tahoma"/>
              </a:rPr>
              <a:t>compiled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20" dirty="0">
                <a:latin typeface="Tahoma"/>
                <a:cs typeface="Tahoma"/>
              </a:rPr>
              <a:t>March </a:t>
            </a:r>
            <a:r>
              <a:rPr sz="1100" spc="-50" dirty="0">
                <a:latin typeface="Tahoma"/>
                <a:cs typeface="Tahoma"/>
              </a:rPr>
              <a:t>24,</a:t>
            </a:r>
            <a:r>
              <a:rPr sz="1100" spc="14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2020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980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0" dirty="0">
                <a:hlinkClick r:id="rId6" action="ppaction://hlinksldjump"/>
              </a:rPr>
              <a:t>Types </a:t>
            </a:r>
            <a:r>
              <a:rPr spc="-40" dirty="0">
                <a:hlinkClick r:id="rId6" action="ppaction://hlinksldjump"/>
              </a:rPr>
              <a:t>of mood, </a:t>
            </a:r>
            <a:r>
              <a:rPr spc="-25" dirty="0">
                <a:hlinkClick r:id="rId6" action="ppaction://hlinksldjump"/>
              </a:rPr>
              <a:t>with</a:t>
            </a:r>
            <a:r>
              <a:rPr spc="180" dirty="0">
                <a:hlinkClick r:id="rId6" action="ppaction://hlinksldjump"/>
              </a:rPr>
              <a:t> </a:t>
            </a:r>
            <a:r>
              <a:rPr spc="-70" dirty="0">
                <a:hlinkClick r:id="rId6" action="ppaction://hlinksldjump"/>
              </a:rPr>
              <a:t>examples</a:t>
            </a:r>
          </a:p>
        </p:txBody>
      </p:sp>
      <p:sp>
        <p:nvSpPr>
          <p:cNvPr id="10" name="object 10"/>
          <p:cNvSpPr/>
          <p:nvPr/>
        </p:nvSpPr>
        <p:spPr>
          <a:xfrm>
            <a:off x="1475593" y="1565960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44259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62716" y="1874075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44259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67297" y="1168551"/>
            <a:ext cx="1343660" cy="8667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20" dirty="0">
                <a:latin typeface="Tahoma"/>
                <a:cs typeface="Tahoma"/>
              </a:rPr>
              <a:t>IMPERATIVE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MOOD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5"/>
              <a:tabLst>
                <a:tab pos="438784" algn="l"/>
                <a:tab pos="439420" algn="l"/>
              </a:tabLst>
            </a:pPr>
            <a:r>
              <a:rPr sz="1100" spc="5" dirty="0">
                <a:latin typeface="Tahoma"/>
                <a:cs typeface="Tahoma"/>
              </a:rPr>
              <a:t>Don’t </a:t>
            </a:r>
            <a:r>
              <a:rPr sz="1100" spc="-50" dirty="0">
                <a:latin typeface="Tahoma"/>
                <a:cs typeface="Tahoma"/>
              </a:rPr>
              <a:t>do </a:t>
            </a:r>
            <a:r>
              <a:rPr sz="1100" spc="-15" dirty="0">
                <a:latin typeface="Tahoma"/>
                <a:cs typeface="Tahoma"/>
              </a:rPr>
              <a:t>that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5"/>
            </a:pPr>
            <a:endParaRPr sz="90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5"/>
              <a:tabLst>
                <a:tab pos="438784" algn="l"/>
                <a:tab pos="439420" algn="l"/>
              </a:tabLst>
            </a:pPr>
            <a:r>
              <a:rPr sz="1100" spc="-35" dirty="0">
                <a:latin typeface="Tahoma"/>
                <a:cs typeface="Tahoma"/>
              </a:rPr>
              <a:t>Go </a:t>
            </a:r>
            <a:r>
              <a:rPr sz="1100" spc="-80" dirty="0">
                <a:latin typeface="Tahoma"/>
                <a:cs typeface="Tahoma"/>
              </a:rPr>
              <a:t>away</a:t>
            </a:r>
            <a:r>
              <a:rPr sz="1100" spc="4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7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980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0" dirty="0">
                <a:hlinkClick r:id="rId6" action="ppaction://hlinksldjump"/>
              </a:rPr>
              <a:t>Types </a:t>
            </a:r>
            <a:r>
              <a:rPr spc="-40" dirty="0">
                <a:hlinkClick r:id="rId6" action="ppaction://hlinksldjump"/>
              </a:rPr>
              <a:t>of mood, </a:t>
            </a:r>
            <a:r>
              <a:rPr spc="-25" dirty="0">
                <a:hlinkClick r:id="rId6" action="ppaction://hlinksldjump"/>
              </a:rPr>
              <a:t>with</a:t>
            </a:r>
            <a:r>
              <a:rPr spc="180" dirty="0">
                <a:hlinkClick r:id="rId6" action="ppaction://hlinksldjump"/>
              </a:rPr>
              <a:t> </a:t>
            </a:r>
            <a:r>
              <a:rPr spc="-70" dirty="0">
                <a:hlinkClick r:id="rId6" action="ppaction://hlinksldjump"/>
              </a:rPr>
              <a:t>examples</a:t>
            </a:r>
          </a:p>
        </p:txBody>
      </p:sp>
      <p:sp>
        <p:nvSpPr>
          <p:cNvPr id="10" name="object 10"/>
          <p:cNvSpPr/>
          <p:nvPr/>
        </p:nvSpPr>
        <p:spPr>
          <a:xfrm>
            <a:off x="1821961" y="1565960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44259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632997" y="1874075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44259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67297" y="1168551"/>
            <a:ext cx="1689735" cy="8667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35" dirty="0">
                <a:latin typeface="Tahoma"/>
                <a:cs typeface="Tahoma"/>
              </a:rPr>
              <a:t>EXCLAMATIVE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MOOD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7"/>
              <a:tabLst>
                <a:tab pos="438784" algn="l"/>
                <a:tab pos="439420" algn="l"/>
              </a:tabLst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35" dirty="0">
                <a:latin typeface="Tahoma"/>
                <a:cs typeface="Tahoma"/>
              </a:rPr>
              <a:t>terrible </a:t>
            </a:r>
            <a:r>
              <a:rPr sz="1100" spc="-20" dirty="0">
                <a:latin typeface="Tahoma"/>
                <a:cs typeface="Tahoma"/>
              </a:rPr>
              <a:t>film</a:t>
            </a:r>
            <a:r>
              <a:rPr sz="1100" spc="15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7"/>
            </a:pPr>
            <a:endParaRPr sz="90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7"/>
              <a:tabLst>
                <a:tab pos="438784" algn="l"/>
                <a:tab pos="439420" algn="l"/>
              </a:tabLst>
            </a:pPr>
            <a:r>
              <a:rPr sz="1100" spc="-20" dirty="0">
                <a:latin typeface="Tahoma"/>
                <a:cs typeface="Tahoma"/>
              </a:rPr>
              <a:t>Boy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45" dirty="0">
                <a:latin typeface="Tahoma"/>
                <a:cs typeface="Tahoma"/>
              </a:rPr>
              <a:t>awful</a:t>
            </a:r>
            <a:r>
              <a:rPr sz="1100" spc="-13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878964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5" dirty="0">
                <a:hlinkClick r:id="rId7" action="ppaction://hlinksldjump"/>
              </a:rPr>
              <a:t>Mood </a:t>
            </a:r>
            <a:r>
              <a:rPr spc="-30" dirty="0">
                <a:hlinkClick r:id="rId7" action="ppaction://hlinksldjump"/>
              </a:rPr>
              <a:t>in </a:t>
            </a:r>
            <a:r>
              <a:rPr spc="-45" dirty="0">
                <a:hlinkClick r:id="rId7" action="ppaction://hlinksldjump"/>
              </a:rPr>
              <a:t>other</a:t>
            </a:r>
            <a:r>
              <a:rPr spc="50" dirty="0">
                <a:hlinkClick r:id="rId7" action="ppaction://hlinksldjump"/>
              </a:rPr>
              <a:t> </a:t>
            </a:r>
            <a:r>
              <a:rPr spc="-65" dirty="0">
                <a:hlinkClick r:id="rId7" action="ppaction://hlinksldjump"/>
              </a:rPr>
              <a:t>languages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1424913"/>
            <a:ext cx="334962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5" dirty="0">
                <a:latin typeface="Tahoma"/>
                <a:cs typeface="Tahoma"/>
              </a:rPr>
              <a:t>e.g. </a:t>
            </a:r>
            <a:r>
              <a:rPr sz="1100" spc="-50" dirty="0">
                <a:latin typeface="Tahoma"/>
                <a:cs typeface="Tahoma"/>
              </a:rPr>
              <a:t>Romance </a:t>
            </a:r>
            <a:r>
              <a:rPr sz="1100" spc="-60" dirty="0">
                <a:latin typeface="Tahoma"/>
                <a:cs typeface="Tahoma"/>
              </a:rPr>
              <a:t>has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b="1" spc="-50" dirty="0">
                <a:latin typeface="Arial"/>
                <a:cs typeface="Arial"/>
              </a:rPr>
              <a:t>subjunctive </a:t>
            </a:r>
            <a:r>
              <a:rPr sz="1100" spc="-40" dirty="0">
                <a:latin typeface="Tahoma"/>
                <a:cs typeface="Tahoma"/>
              </a:rPr>
              <a:t>mood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5" dirty="0">
                <a:latin typeface="Tahoma"/>
                <a:cs typeface="Tahoma"/>
              </a:rPr>
              <a:t>refer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60" dirty="0">
                <a:latin typeface="Tahoma"/>
                <a:cs typeface="Tahoma"/>
              </a:rPr>
              <a:t>events  </a:t>
            </a:r>
            <a:r>
              <a:rPr sz="1100" spc="-40" dirty="0">
                <a:latin typeface="Tahoma"/>
                <a:cs typeface="Tahoma"/>
              </a:rPr>
              <a:t>which </a:t>
            </a:r>
            <a:r>
              <a:rPr sz="1100" spc="-70" dirty="0">
                <a:latin typeface="Tahoma"/>
                <a:cs typeface="Tahoma"/>
              </a:rPr>
              <a:t>are</a:t>
            </a:r>
            <a:r>
              <a:rPr sz="1100" spc="7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hypothetical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63004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8" action="ppaction://hlinksldjump"/>
              </a:rPr>
              <a:t>(1) </a:t>
            </a:r>
            <a:r>
              <a:rPr spc="-35" dirty="0">
                <a:hlinkClick r:id="rId8" action="ppaction://hlinksldjump"/>
              </a:rPr>
              <a:t>Declarative</a:t>
            </a:r>
            <a:r>
              <a:rPr spc="5" dirty="0">
                <a:hlinkClick r:id="rId8" action="ppaction://hlinksldjump"/>
              </a:rPr>
              <a:t> 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606412" y="1821040"/>
            <a:ext cx="312420" cy="172085"/>
          </a:xfrm>
          <a:custGeom>
            <a:avLst/>
            <a:gdLst/>
            <a:ahLst/>
            <a:cxnLst/>
            <a:rect l="l" t="t" r="r" b="b"/>
            <a:pathLst>
              <a:path w="312419" h="172085">
                <a:moveTo>
                  <a:pt x="0" y="172072"/>
                </a:moveTo>
                <a:lnTo>
                  <a:pt x="312051" y="172072"/>
                </a:lnTo>
                <a:lnTo>
                  <a:pt x="312051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64641" y="1821040"/>
            <a:ext cx="200660" cy="172085"/>
          </a:xfrm>
          <a:custGeom>
            <a:avLst/>
            <a:gdLst/>
            <a:ahLst/>
            <a:cxnLst/>
            <a:rect l="l" t="t" r="r" b="b"/>
            <a:pathLst>
              <a:path w="200659" h="172085">
                <a:moveTo>
                  <a:pt x="0" y="172072"/>
                </a:moveTo>
                <a:lnTo>
                  <a:pt x="200075" y="172072"/>
                </a:lnTo>
                <a:lnTo>
                  <a:pt x="200075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10906" y="1821040"/>
            <a:ext cx="1301115" cy="172085"/>
          </a:xfrm>
          <a:custGeom>
            <a:avLst/>
            <a:gdLst/>
            <a:ahLst/>
            <a:cxnLst/>
            <a:rect l="l" t="t" r="r" b="b"/>
            <a:pathLst>
              <a:path w="1301114" h="172085">
                <a:moveTo>
                  <a:pt x="0" y="172072"/>
                </a:moveTo>
                <a:lnTo>
                  <a:pt x="1300937" y="172072"/>
                </a:lnTo>
                <a:lnTo>
                  <a:pt x="1300937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75690" y="2129155"/>
            <a:ext cx="554355" cy="172085"/>
          </a:xfrm>
          <a:custGeom>
            <a:avLst/>
            <a:gdLst/>
            <a:ahLst/>
            <a:cxnLst/>
            <a:rect l="l" t="t" r="r" b="b"/>
            <a:pathLst>
              <a:path w="554355" h="172085">
                <a:moveTo>
                  <a:pt x="0" y="172072"/>
                </a:moveTo>
                <a:lnTo>
                  <a:pt x="553732" y="172072"/>
                </a:lnTo>
                <a:lnTo>
                  <a:pt x="55373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275600" y="2129155"/>
            <a:ext cx="292100" cy="172085"/>
          </a:xfrm>
          <a:custGeom>
            <a:avLst/>
            <a:gdLst/>
            <a:ahLst/>
            <a:cxnLst/>
            <a:rect l="l" t="t" r="r" b="b"/>
            <a:pathLst>
              <a:path w="292100" h="172085">
                <a:moveTo>
                  <a:pt x="0" y="172072"/>
                </a:moveTo>
                <a:lnTo>
                  <a:pt x="292061" y="172072"/>
                </a:lnTo>
                <a:lnTo>
                  <a:pt x="292061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613852" y="2129155"/>
            <a:ext cx="1024255" cy="172085"/>
          </a:xfrm>
          <a:custGeom>
            <a:avLst/>
            <a:gdLst/>
            <a:ahLst/>
            <a:cxnLst/>
            <a:rect l="l" t="t" r="r" b="b"/>
            <a:pathLst>
              <a:path w="1024255" h="172085">
                <a:moveTo>
                  <a:pt x="0" y="172072"/>
                </a:moveTo>
                <a:lnTo>
                  <a:pt x="1024242" y="172072"/>
                </a:lnTo>
                <a:lnTo>
                  <a:pt x="102424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16497" y="998498"/>
            <a:ext cx="3597275" cy="129159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63500" marR="43180">
              <a:lnSpc>
                <a:spcPct val="102600"/>
              </a:lnSpc>
              <a:spcBef>
                <a:spcPts val="55"/>
              </a:spcBef>
            </a:pPr>
            <a:r>
              <a:rPr sz="1100" spc="-80" dirty="0">
                <a:latin typeface="Tahoma"/>
                <a:cs typeface="Tahoma"/>
              </a:rPr>
              <a:t>In </a:t>
            </a:r>
            <a:r>
              <a:rPr sz="1100" spc="-40" dirty="0">
                <a:latin typeface="Tahoma"/>
                <a:cs typeface="Tahoma"/>
              </a:rPr>
              <a:t>most </a:t>
            </a:r>
            <a:r>
              <a:rPr sz="1100" spc="-50" dirty="0">
                <a:latin typeface="Tahoma"/>
                <a:cs typeface="Tahoma"/>
              </a:rPr>
              <a:t>discourses, </a:t>
            </a:r>
            <a:r>
              <a:rPr sz="1100" spc="-40" dirty="0">
                <a:latin typeface="Tahoma"/>
                <a:cs typeface="Tahoma"/>
              </a:rPr>
              <a:t>most </a:t>
            </a:r>
            <a:r>
              <a:rPr sz="1100" spc="-60" dirty="0">
                <a:latin typeface="Tahoma"/>
                <a:cs typeface="Tahoma"/>
              </a:rPr>
              <a:t>sentences </a:t>
            </a:r>
            <a:r>
              <a:rPr sz="1100" spc="-15" dirty="0">
                <a:latin typeface="Tahoma"/>
                <a:cs typeface="Tahoma"/>
              </a:rPr>
              <a:t>will </a:t>
            </a:r>
            <a:r>
              <a:rPr sz="1100" spc="-55" dirty="0">
                <a:latin typeface="Tahoma"/>
                <a:cs typeface="Tahoma"/>
              </a:rPr>
              <a:t>be </a:t>
            </a:r>
            <a:r>
              <a:rPr sz="1100" spc="-25" dirty="0">
                <a:latin typeface="Tahoma"/>
                <a:cs typeface="Tahoma"/>
              </a:rPr>
              <a:t>in </a:t>
            </a:r>
            <a:r>
              <a:rPr sz="1100" spc="-40" dirty="0">
                <a:latin typeface="Tahoma"/>
                <a:cs typeface="Tahoma"/>
              </a:rPr>
              <a:t>the declarative  mood.</a:t>
            </a:r>
            <a:endParaRPr sz="1100">
              <a:latin typeface="Tahoma"/>
              <a:cs typeface="Tahoma"/>
            </a:endParaRPr>
          </a:p>
          <a:p>
            <a:pPr marL="63500">
              <a:lnSpc>
                <a:spcPct val="100000"/>
              </a:lnSpc>
              <a:spcBef>
                <a:spcPts val="675"/>
              </a:spcBef>
            </a:pPr>
            <a:r>
              <a:rPr sz="1100" spc="-35" dirty="0">
                <a:latin typeface="Tahoma"/>
                <a:cs typeface="Tahoma"/>
              </a:rPr>
              <a:t>Displays canonical </a:t>
            </a:r>
            <a:r>
              <a:rPr sz="1100" spc="-70" dirty="0">
                <a:latin typeface="Tahoma"/>
                <a:cs typeface="Tahoma"/>
              </a:rPr>
              <a:t>word </a:t>
            </a:r>
            <a:r>
              <a:rPr sz="1100" spc="-60" dirty="0">
                <a:latin typeface="Tahoma"/>
                <a:cs typeface="Tahoma"/>
              </a:rPr>
              <a:t>order </a:t>
            </a:r>
            <a:r>
              <a:rPr sz="1100" spc="-5" dirty="0">
                <a:latin typeface="Tahoma"/>
                <a:cs typeface="Tahoma"/>
              </a:rPr>
              <a:t>(S </a:t>
            </a:r>
            <a:r>
              <a:rPr sz="1100" spc="45" dirty="0">
                <a:latin typeface="Tahoma"/>
                <a:cs typeface="Tahoma"/>
              </a:rPr>
              <a:t>+ </a:t>
            </a:r>
            <a:r>
              <a:rPr sz="1100" spc="70" dirty="0">
                <a:latin typeface="Tahoma"/>
                <a:cs typeface="Tahoma"/>
              </a:rPr>
              <a:t>V </a:t>
            </a:r>
            <a:r>
              <a:rPr sz="1100" spc="45" dirty="0">
                <a:latin typeface="Tahoma"/>
                <a:cs typeface="Tahoma"/>
              </a:rPr>
              <a:t>+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complement)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489584" indent="-426720">
              <a:lnSpc>
                <a:spcPct val="100000"/>
              </a:lnSpc>
              <a:buAutoNum type="arabicParenBoth" startAt="9"/>
              <a:tabLst>
                <a:tab pos="489584" algn="l"/>
                <a:tab pos="490220" algn="l"/>
              </a:tabLst>
            </a:pPr>
            <a:r>
              <a:rPr sz="1100" spc="-55" dirty="0">
                <a:latin typeface="Tahoma"/>
                <a:cs typeface="Tahoma"/>
              </a:rPr>
              <a:t>She </a:t>
            </a:r>
            <a:r>
              <a:rPr sz="1200" spc="-120" baseline="-13888" dirty="0">
                <a:latin typeface="Verdana"/>
                <a:cs typeface="Verdana"/>
              </a:rPr>
              <a:t>S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200" spc="22" baseline="-13888" dirty="0">
                <a:latin typeface="Verdana"/>
                <a:cs typeface="Verdana"/>
              </a:rPr>
              <a:t>V </a:t>
            </a:r>
            <a:r>
              <a:rPr sz="1100" spc="-30" dirty="0">
                <a:latin typeface="Tahoma"/>
                <a:cs typeface="Tahoma"/>
              </a:rPr>
              <a:t>late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60" dirty="0">
                <a:latin typeface="Tahoma"/>
                <a:cs typeface="Tahoma"/>
              </a:rPr>
              <a:t>work </a:t>
            </a:r>
            <a:r>
              <a:rPr sz="1200" spc="-104" baseline="-13888" dirty="0">
                <a:latin typeface="Verdana"/>
                <a:cs typeface="Verdana"/>
              </a:rPr>
              <a:t>Comp </a:t>
            </a:r>
            <a:r>
              <a:rPr sz="1200" baseline="-13888" dirty="0">
                <a:latin typeface="Verdana"/>
                <a:cs typeface="Verdana"/>
              </a:rPr>
              <a:t>=</a:t>
            </a:r>
            <a:r>
              <a:rPr sz="1200" spc="-60" baseline="-13888" dirty="0">
                <a:latin typeface="Verdana"/>
                <a:cs typeface="Verdana"/>
              </a:rPr>
              <a:t> </a:t>
            </a:r>
            <a:r>
              <a:rPr sz="1200" spc="-89" baseline="-13888" dirty="0">
                <a:latin typeface="Verdana"/>
                <a:cs typeface="Verdana"/>
              </a:rPr>
              <a:t>Cs</a:t>
            </a:r>
            <a:endParaRPr sz="1200" baseline="-13888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0"/>
              </a:spcBef>
              <a:buFont typeface="Tahoma"/>
              <a:buAutoNum type="arabicParenBoth" startAt="9"/>
            </a:pPr>
            <a:endParaRPr sz="900">
              <a:latin typeface="Verdana"/>
              <a:cs typeface="Verdana"/>
            </a:endParaRPr>
          </a:p>
          <a:p>
            <a:pPr marL="558800" indent="-495934">
              <a:lnSpc>
                <a:spcPct val="100000"/>
              </a:lnSpc>
              <a:spcBef>
                <a:spcPts val="5"/>
              </a:spcBef>
              <a:buAutoNum type="arabicParenBoth" startAt="9"/>
              <a:tabLst>
                <a:tab pos="558800" algn="l"/>
                <a:tab pos="559435" algn="l"/>
              </a:tabLst>
            </a:pPr>
            <a:r>
              <a:rPr sz="1100" spc="-20" dirty="0">
                <a:latin typeface="Tahoma"/>
                <a:cs typeface="Tahoma"/>
              </a:rPr>
              <a:t>The cat </a:t>
            </a:r>
            <a:r>
              <a:rPr sz="1200" spc="-120" baseline="-13888" dirty="0">
                <a:latin typeface="Verdana"/>
                <a:cs typeface="Verdana"/>
              </a:rPr>
              <a:t>S </a:t>
            </a:r>
            <a:r>
              <a:rPr sz="1100" spc="-45" dirty="0">
                <a:latin typeface="Tahoma"/>
                <a:cs typeface="Tahoma"/>
              </a:rPr>
              <a:t>ate </a:t>
            </a:r>
            <a:r>
              <a:rPr sz="1200" spc="22" baseline="-13888" dirty="0">
                <a:latin typeface="Verdana"/>
                <a:cs typeface="Verdana"/>
              </a:rPr>
              <a:t>V </a:t>
            </a:r>
            <a:r>
              <a:rPr sz="1100" spc="-40" dirty="0">
                <a:latin typeface="Tahoma"/>
                <a:cs typeface="Tahoma"/>
              </a:rPr>
              <a:t>the fish </a:t>
            </a:r>
            <a:r>
              <a:rPr sz="1200" spc="-104" baseline="-13888" dirty="0">
                <a:latin typeface="Verdana"/>
                <a:cs typeface="Verdana"/>
              </a:rPr>
              <a:t>Comp </a:t>
            </a:r>
            <a:r>
              <a:rPr sz="1200" baseline="-13888" dirty="0">
                <a:latin typeface="Verdana"/>
                <a:cs typeface="Verdana"/>
              </a:rPr>
              <a:t>=</a:t>
            </a:r>
            <a:r>
              <a:rPr sz="1200" spc="-150" baseline="-13888" dirty="0">
                <a:latin typeface="Verdana"/>
                <a:cs typeface="Verdana"/>
              </a:rPr>
              <a:t> </a:t>
            </a:r>
            <a:r>
              <a:rPr sz="1200" spc="-52" baseline="-13888" dirty="0">
                <a:latin typeface="Verdana"/>
                <a:cs typeface="Verdana"/>
              </a:rPr>
              <a:t>Od</a:t>
            </a:r>
            <a:endParaRPr sz="1200" baseline="-13888">
              <a:latin typeface="Verdana"/>
              <a:cs typeface="Verdan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10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47773"/>
            <a:ext cx="6737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5" dirty="0">
                <a:latin typeface="Tahoma"/>
                <a:cs typeface="Tahoma"/>
              </a:rPr>
              <a:t>2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processes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532964"/>
            <a:ext cx="2023110" cy="44577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45" dirty="0">
                <a:latin typeface="Tahoma"/>
                <a:cs typeface="Tahoma"/>
              </a:rPr>
              <a:t>Wh-movement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55" dirty="0">
                <a:latin typeface="Tahoma"/>
                <a:cs typeface="Tahoma"/>
              </a:rPr>
              <a:t>Inversion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20" dirty="0">
                <a:latin typeface="Tahoma"/>
                <a:cs typeface="Tahoma"/>
              </a:rPr>
              <a:t>Auxiliary </a:t>
            </a:r>
            <a:r>
              <a:rPr sz="1100" spc="-60" dirty="0">
                <a:latin typeface="Tahoma"/>
                <a:cs typeface="Tahoma"/>
              </a:rPr>
              <a:t>or</a:t>
            </a:r>
            <a:r>
              <a:rPr sz="1100" spc="14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Copula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675690" y="1402715"/>
            <a:ext cx="202565" cy="172085"/>
          </a:xfrm>
          <a:custGeom>
            <a:avLst/>
            <a:gdLst/>
            <a:ahLst/>
            <a:cxnLst/>
            <a:rect l="l" t="t" r="r" b="b"/>
            <a:pathLst>
              <a:path w="202565" h="172084">
                <a:moveTo>
                  <a:pt x="0" y="172072"/>
                </a:moveTo>
                <a:lnTo>
                  <a:pt x="202425" y="172072"/>
                </a:lnTo>
                <a:lnTo>
                  <a:pt x="202425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67297" y="1005292"/>
            <a:ext cx="2489835" cy="12915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dirty="0">
                <a:latin typeface="Tahoma"/>
                <a:cs typeface="Tahoma"/>
              </a:rPr>
              <a:t>‘wh’ </a:t>
            </a:r>
            <a:r>
              <a:rPr sz="1100" spc="-45" dirty="0">
                <a:latin typeface="Tahoma"/>
                <a:cs typeface="Tahoma"/>
              </a:rPr>
              <a:t>questions begin </a:t>
            </a:r>
            <a:r>
              <a:rPr sz="1100" spc="-25" dirty="0">
                <a:latin typeface="Tahoma"/>
                <a:cs typeface="Tahoma"/>
              </a:rPr>
              <a:t>with</a:t>
            </a:r>
            <a:r>
              <a:rPr sz="1100" spc="14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‘wh’-word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000" indent="-495934">
              <a:lnSpc>
                <a:spcPct val="100000"/>
              </a:lnSpc>
              <a:buAutoNum type="arabicParenBoth" startAt="11"/>
              <a:tabLst>
                <a:tab pos="508000" algn="l"/>
                <a:tab pos="508634" algn="l"/>
              </a:tabLst>
            </a:pP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75" dirty="0">
                <a:latin typeface="Tahoma"/>
                <a:cs typeface="Tahoma"/>
              </a:rPr>
              <a:t>he</a:t>
            </a:r>
            <a:r>
              <a:rPr sz="1100" spc="10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dating?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buFont typeface="Tahoma"/>
              <a:buAutoNum type="arabicParenBoth" startAt="11"/>
            </a:pPr>
            <a:endParaRPr sz="13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1100" spc="-55" dirty="0">
                <a:latin typeface="Tahoma"/>
                <a:cs typeface="Tahoma"/>
              </a:rPr>
              <a:t>Yes-no </a:t>
            </a:r>
            <a:r>
              <a:rPr sz="1100" spc="-45" dirty="0">
                <a:latin typeface="Tahoma"/>
                <a:cs typeface="Tahoma"/>
              </a:rPr>
              <a:t>questions </a:t>
            </a:r>
            <a:r>
              <a:rPr sz="1100" spc="-50" dirty="0">
                <a:latin typeface="Tahoma"/>
                <a:cs typeface="Tahoma"/>
              </a:rPr>
              <a:t>require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65" dirty="0">
                <a:latin typeface="Tahoma"/>
                <a:cs typeface="Tahoma"/>
              </a:rPr>
              <a:t>yes-no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response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spcBef>
                <a:spcPts val="5"/>
              </a:spcBef>
              <a:buAutoNum type="arabicParenBoth" startAt="12"/>
              <a:tabLst>
                <a:tab pos="508000" algn="l"/>
                <a:tab pos="508634" algn="l"/>
              </a:tabLst>
            </a:pP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spc="-30" dirty="0">
                <a:latin typeface="Tahoma"/>
                <a:cs typeface="Tahoma"/>
              </a:rPr>
              <a:t>dating </a:t>
            </a:r>
            <a:r>
              <a:rPr sz="1100" spc="-15" dirty="0">
                <a:latin typeface="Tahoma"/>
                <a:cs typeface="Tahoma"/>
              </a:rPr>
              <a:t>Brad?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12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662507"/>
            <a:ext cx="21615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Question formation </a:t>
            </a:r>
            <a:r>
              <a:rPr sz="1100" spc="-25" dirty="0">
                <a:latin typeface="Tahoma"/>
                <a:cs typeface="Tahoma"/>
              </a:rPr>
              <a:t>in</a:t>
            </a:r>
            <a:r>
              <a:rPr sz="1100" spc="13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‘wh’-questions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79997" y="934290"/>
            <a:ext cx="3527999" cy="1984499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13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1435695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54037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00227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46404" y="1624101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57085" y="1466481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1170"/>
              </a:lnSpc>
            </a:pPr>
            <a:r>
              <a:rPr sz="1100" spc="85" dirty="0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638771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84949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767664" y="1435695"/>
            <a:ext cx="6781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latin typeface="Tahoma"/>
                <a:cs typeface="Tahoma"/>
              </a:rPr>
              <a:t>ate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fish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14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9" name="object 9"/>
          <p:cNvSpPr/>
          <p:nvPr/>
        </p:nvSpPr>
        <p:spPr>
          <a:xfrm>
            <a:off x="454037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00227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46404" y="1624101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38771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84949" y="1624101"/>
            <a:ext cx="52705" cy="0"/>
          </a:xfrm>
          <a:custGeom>
            <a:avLst/>
            <a:gdLst/>
            <a:ahLst/>
            <a:cxnLst/>
            <a:rect l="l" t="t" r="r" b="b"/>
            <a:pathLst>
              <a:path w="52704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67360" y="1435695"/>
            <a:ext cx="11785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281940" algn="l"/>
                <a:tab pos="512445" algn="l"/>
              </a:tabLst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	</a:t>
            </a:r>
            <a:r>
              <a:rPr sz="1100" spc="85" dirty="0">
                <a:latin typeface="Tahoma"/>
                <a:cs typeface="Tahoma"/>
              </a:rPr>
              <a:t>X	</a:t>
            </a:r>
            <a:r>
              <a:rPr sz="1100" spc="-45" dirty="0">
                <a:latin typeface="Tahoma"/>
                <a:cs typeface="Tahoma"/>
              </a:rPr>
              <a:t>ate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fish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67360" y="1645728"/>
            <a:ext cx="12846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spc="-45" dirty="0">
                <a:latin typeface="Tahoma"/>
                <a:cs typeface="Tahoma"/>
              </a:rPr>
              <a:t>ate </a:t>
            </a:r>
            <a:r>
              <a:rPr sz="1100" spc="-40" dirty="0">
                <a:latin typeface="Tahoma"/>
                <a:cs typeface="Tahoma"/>
              </a:rPr>
              <a:t>the fish</a:t>
            </a:r>
            <a:r>
              <a:rPr sz="1100" spc="7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14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838706"/>
            <a:ext cx="8788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0" dirty="0">
                <a:latin typeface="Tahoma"/>
                <a:cs typeface="Tahoma"/>
              </a:rPr>
              <a:t>The cat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ate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17640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2259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68768" y="1027112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179449" y="869492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1170"/>
              </a:lnSpc>
            </a:pPr>
            <a:r>
              <a:rPr sz="1100" spc="85" dirty="0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61135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07312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3333B2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1100" spc="-55" dirty="0">
                <a:solidFill>
                  <a:srgbClr val="3333B2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1100" spc="-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sz="1100" spc="-3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3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25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D6D6EF"/>
                </a:solidFill>
                <a:latin typeface="Tahoma"/>
                <a:cs typeface="Tahoma"/>
                <a:hlinkClick r:id="rId15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40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V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Home</a:t>
            </a:r>
            <a:r>
              <a:rPr sz="1100" spc="-9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w</a:t>
            </a:r>
            <a:r>
              <a:rPr sz="1100" spc="-85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o</a:t>
            </a:r>
            <a:r>
              <a:rPr sz="1100" spc="-2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rk </a:t>
            </a:r>
            <a:r>
              <a:rPr sz="1100" spc="-15" dirty="0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28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838706"/>
            <a:ext cx="8788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0" dirty="0">
                <a:latin typeface="Tahoma"/>
                <a:cs typeface="Tahoma"/>
              </a:rPr>
              <a:t>The cat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ate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17640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2259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68768" y="1027112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179449" y="869492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1170"/>
              </a:lnSpc>
            </a:pPr>
            <a:r>
              <a:rPr sz="1100" spc="85" dirty="0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61135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407312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267360" y="1318525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638185" y="1256957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534060" y="1226158"/>
            <a:ext cx="1273810" cy="203200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20" dirty="0">
                <a:latin typeface="Tahoma"/>
                <a:cs typeface="Tahoma"/>
              </a:rPr>
              <a:t>cat </a:t>
            </a:r>
            <a:r>
              <a:rPr sz="1100" spc="-45" dirty="0">
                <a:latin typeface="Tahoma"/>
                <a:cs typeface="Tahoma"/>
              </a:rPr>
              <a:t>ate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r>
              <a:rPr sz="1100" i="1" spc="-15" dirty="0">
                <a:latin typeface="Trebuchet MS"/>
                <a:cs typeface="Trebuchet MS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703188" y="1159360"/>
            <a:ext cx="884555" cy="92710"/>
          </a:xfrm>
          <a:custGeom>
            <a:avLst/>
            <a:gdLst/>
            <a:ahLst/>
            <a:cxnLst/>
            <a:rect l="l" t="t" r="r" b="b"/>
            <a:pathLst>
              <a:path w="884555" h="92709">
                <a:moveTo>
                  <a:pt x="884391" y="92364"/>
                </a:moveTo>
                <a:lnTo>
                  <a:pt x="853456" y="17092"/>
                </a:lnTo>
                <a:lnTo>
                  <a:pt x="827960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90230" y="12065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1033449" y="1071227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267360" y="838706"/>
            <a:ext cx="8788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0" dirty="0">
                <a:latin typeface="Tahoma"/>
                <a:cs typeface="Tahoma"/>
              </a:rPr>
              <a:t>The cat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ate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17640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2259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68768" y="1027112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179449" y="869492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1170"/>
              </a:lnSpc>
            </a:pPr>
            <a:r>
              <a:rPr sz="1100" spc="85" dirty="0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361135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07312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267360" y="1318525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638185" y="1256957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34060" y="1226158"/>
            <a:ext cx="1273810" cy="203200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20" dirty="0">
                <a:latin typeface="Tahoma"/>
                <a:cs typeface="Tahoma"/>
              </a:rPr>
              <a:t>cat </a:t>
            </a:r>
            <a:r>
              <a:rPr sz="1100" spc="-45" dirty="0">
                <a:latin typeface="Tahoma"/>
                <a:cs typeface="Tahoma"/>
              </a:rPr>
              <a:t>ate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r>
              <a:rPr sz="1100" i="1" spc="-15" dirty="0">
                <a:latin typeface="Trebuchet MS"/>
                <a:cs typeface="Trebuchet MS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03188" y="1159360"/>
            <a:ext cx="884555" cy="92710"/>
          </a:xfrm>
          <a:custGeom>
            <a:avLst/>
            <a:gdLst/>
            <a:ahLst/>
            <a:cxnLst/>
            <a:rect l="l" t="t" r="r" b="b"/>
            <a:pathLst>
              <a:path w="884555" h="92709">
                <a:moveTo>
                  <a:pt x="884391" y="92364"/>
                </a:moveTo>
                <a:lnTo>
                  <a:pt x="853456" y="17092"/>
                </a:lnTo>
                <a:lnTo>
                  <a:pt x="827960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90230" y="12065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1033449" y="1071227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67360" y="1746718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960856" y="1709394"/>
            <a:ext cx="176530" cy="96520"/>
          </a:xfrm>
          <a:custGeom>
            <a:avLst/>
            <a:gdLst/>
            <a:ahLst/>
            <a:cxnLst/>
            <a:rect l="l" t="t" r="r" b="b"/>
            <a:pathLst>
              <a:path w="176530" h="96519">
                <a:moveTo>
                  <a:pt x="0" y="96215"/>
                </a:moveTo>
                <a:lnTo>
                  <a:pt x="176263" y="96215"/>
                </a:lnTo>
                <a:lnTo>
                  <a:pt x="176263" y="0"/>
                </a:lnTo>
                <a:lnTo>
                  <a:pt x="0" y="0"/>
                </a:lnTo>
                <a:lnTo>
                  <a:pt x="0" y="96215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43632" y="1840583"/>
            <a:ext cx="610870" cy="260350"/>
          </a:xfrm>
          <a:custGeom>
            <a:avLst/>
            <a:gdLst/>
            <a:ahLst/>
            <a:cxnLst/>
            <a:rect l="l" t="t" r="r" b="b"/>
            <a:pathLst>
              <a:path w="610869" h="260350">
                <a:moveTo>
                  <a:pt x="574698" y="90709"/>
                </a:moveTo>
                <a:lnTo>
                  <a:pt x="36000" y="90709"/>
                </a:lnTo>
                <a:lnTo>
                  <a:pt x="21987" y="93538"/>
                </a:lnTo>
                <a:lnTo>
                  <a:pt x="10544" y="101253"/>
                </a:lnTo>
                <a:lnTo>
                  <a:pt x="2829" y="112696"/>
                </a:lnTo>
                <a:lnTo>
                  <a:pt x="0" y="126709"/>
                </a:lnTo>
                <a:lnTo>
                  <a:pt x="0" y="224043"/>
                </a:lnTo>
                <a:lnTo>
                  <a:pt x="2829" y="238056"/>
                </a:lnTo>
                <a:lnTo>
                  <a:pt x="10544" y="249499"/>
                </a:lnTo>
                <a:lnTo>
                  <a:pt x="21987" y="257214"/>
                </a:lnTo>
                <a:lnTo>
                  <a:pt x="36000" y="260043"/>
                </a:lnTo>
                <a:lnTo>
                  <a:pt x="574698" y="260043"/>
                </a:lnTo>
                <a:lnTo>
                  <a:pt x="588711" y="257214"/>
                </a:lnTo>
                <a:lnTo>
                  <a:pt x="600154" y="249499"/>
                </a:lnTo>
                <a:lnTo>
                  <a:pt x="607870" y="238056"/>
                </a:lnTo>
                <a:lnTo>
                  <a:pt x="610699" y="224043"/>
                </a:lnTo>
                <a:lnTo>
                  <a:pt x="610699" y="126709"/>
                </a:lnTo>
                <a:lnTo>
                  <a:pt x="607870" y="112696"/>
                </a:lnTo>
                <a:lnTo>
                  <a:pt x="600154" y="101253"/>
                </a:lnTo>
                <a:lnTo>
                  <a:pt x="588711" y="93538"/>
                </a:lnTo>
                <a:lnTo>
                  <a:pt x="574698" y="90709"/>
                </a:lnTo>
                <a:close/>
              </a:path>
              <a:path w="610869" h="260350">
                <a:moveTo>
                  <a:pt x="305349" y="0"/>
                </a:moveTo>
                <a:lnTo>
                  <a:pt x="298091" y="3461"/>
                </a:lnTo>
                <a:lnTo>
                  <a:pt x="291711" y="13845"/>
                </a:lnTo>
                <a:lnTo>
                  <a:pt x="260349" y="90709"/>
                </a:lnTo>
                <a:lnTo>
                  <a:pt x="350349" y="90709"/>
                </a:lnTo>
                <a:lnTo>
                  <a:pt x="318987" y="13845"/>
                </a:lnTo>
                <a:lnTo>
                  <a:pt x="312607" y="3461"/>
                </a:lnTo>
                <a:lnTo>
                  <a:pt x="305349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131186" y="1685163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534060" y="1654364"/>
            <a:ext cx="1767205" cy="435609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30" dirty="0">
                <a:latin typeface="Tahoma"/>
                <a:cs typeface="Tahoma"/>
              </a:rPr>
              <a:t>did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20" dirty="0">
                <a:latin typeface="Tahoma"/>
                <a:cs typeface="Tahoma"/>
              </a:rPr>
              <a:t>cat </a:t>
            </a:r>
            <a:r>
              <a:rPr sz="1100" strike="sngStrike" spc="-45" dirty="0">
                <a:solidFill>
                  <a:srgbClr val="FF0000"/>
                </a:solidFill>
                <a:latin typeface="Tahoma"/>
                <a:cs typeface="Tahoma"/>
              </a:rPr>
              <a:t>ate</a:t>
            </a:r>
            <a:r>
              <a:rPr sz="1100" strike="noStrike" spc="-45" dirty="0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sz="1100" strike="noStrike" spc="-45" dirty="0">
                <a:latin typeface="Tahoma"/>
                <a:cs typeface="Tahoma"/>
              </a:rPr>
              <a:t>eat </a:t>
            </a:r>
            <a:r>
              <a:rPr sz="1100" i="1" strike="noStrike" spc="-70" dirty="0">
                <a:latin typeface="Trebuchet MS"/>
                <a:cs typeface="Trebuchet MS"/>
              </a:rPr>
              <a:t>t</a:t>
            </a:r>
            <a:r>
              <a:rPr sz="1100" i="1" strike="noStrike" spc="150" dirty="0">
                <a:latin typeface="Trebuchet MS"/>
                <a:cs typeface="Trebuchet MS"/>
              </a:rPr>
              <a:t> </a:t>
            </a:r>
            <a:r>
              <a:rPr sz="1100" strike="noStrike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  <a:p>
            <a:pPr marL="240029">
              <a:lnSpc>
                <a:spcPct val="100000"/>
              </a:lnSpc>
              <a:spcBef>
                <a:spcPts val="840"/>
              </a:spcBef>
            </a:pPr>
            <a:r>
              <a:rPr sz="900" spc="-15" dirty="0">
                <a:solidFill>
                  <a:srgbClr val="373D42"/>
                </a:solidFill>
                <a:latin typeface="Tahoma"/>
                <a:cs typeface="Tahoma"/>
              </a:rPr>
              <a:t>Do-support</a:t>
            </a:r>
            <a:endParaRPr sz="900">
              <a:latin typeface="Tahoma"/>
              <a:cs typeface="Tahoma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703183" y="1587554"/>
            <a:ext cx="1377950" cy="92710"/>
          </a:xfrm>
          <a:custGeom>
            <a:avLst/>
            <a:gdLst/>
            <a:ahLst/>
            <a:cxnLst/>
            <a:rect l="l" t="t" r="r" b="b"/>
            <a:pathLst>
              <a:path w="1377950" h="92710">
                <a:moveTo>
                  <a:pt x="1377389" y="92364"/>
                </a:moveTo>
                <a:lnTo>
                  <a:pt x="1346454" y="17092"/>
                </a:lnTo>
                <a:lnTo>
                  <a:pt x="132095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90225" y="1634759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279944" y="1499433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267360" y="838706"/>
            <a:ext cx="8788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0" dirty="0">
                <a:latin typeface="Tahoma"/>
                <a:cs typeface="Tahoma"/>
              </a:rPr>
              <a:t>The cat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ate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17640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22590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68768" y="1027112"/>
            <a:ext cx="99060" cy="0"/>
          </a:xfrm>
          <a:custGeom>
            <a:avLst/>
            <a:gdLst/>
            <a:ahLst/>
            <a:cxnLst/>
            <a:rect l="l" t="t" r="r" b="b"/>
            <a:pathLst>
              <a:path w="99059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179449" y="869492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1170"/>
              </a:lnSpc>
            </a:pPr>
            <a:r>
              <a:rPr sz="1100" spc="85" dirty="0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361135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407312" y="1027112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267360" y="1318525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638185" y="1256957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34060" y="1226158"/>
            <a:ext cx="1273810" cy="203200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20" dirty="0">
                <a:latin typeface="Tahoma"/>
                <a:cs typeface="Tahoma"/>
              </a:rPr>
              <a:t>cat </a:t>
            </a:r>
            <a:r>
              <a:rPr sz="1100" spc="-45" dirty="0">
                <a:latin typeface="Tahoma"/>
                <a:cs typeface="Tahoma"/>
              </a:rPr>
              <a:t>ate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r>
              <a:rPr sz="1100" i="1" spc="-15" dirty="0">
                <a:latin typeface="Trebuchet MS"/>
                <a:cs typeface="Trebuchet MS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703188" y="1159360"/>
            <a:ext cx="884555" cy="92710"/>
          </a:xfrm>
          <a:custGeom>
            <a:avLst/>
            <a:gdLst/>
            <a:ahLst/>
            <a:cxnLst/>
            <a:rect l="l" t="t" r="r" b="b"/>
            <a:pathLst>
              <a:path w="884555" h="92709">
                <a:moveTo>
                  <a:pt x="884391" y="92364"/>
                </a:moveTo>
                <a:lnTo>
                  <a:pt x="853456" y="17092"/>
                </a:lnTo>
                <a:lnTo>
                  <a:pt x="827960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90230" y="12065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1033449" y="1071227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67360" y="1746718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960856" y="1709394"/>
            <a:ext cx="176530" cy="96520"/>
          </a:xfrm>
          <a:custGeom>
            <a:avLst/>
            <a:gdLst/>
            <a:ahLst/>
            <a:cxnLst/>
            <a:rect l="l" t="t" r="r" b="b"/>
            <a:pathLst>
              <a:path w="176530" h="96519">
                <a:moveTo>
                  <a:pt x="0" y="96215"/>
                </a:moveTo>
                <a:lnTo>
                  <a:pt x="176263" y="96215"/>
                </a:lnTo>
                <a:lnTo>
                  <a:pt x="176263" y="0"/>
                </a:lnTo>
                <a:lnTo>
                  <a:pt x="0" y="0"/>
                </a:lnTo>
                <a:lnTo>
                  <a:pt x="0" y="96215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43632" y="1840583"/>
            <a:ext cx="610870" cy="260350"/>
          </a:xfrm>
          <a:custGeom>
            <a:avLst/>
            <a:gdLst/>
            <a:ahLst/>
            <a:cxnLst/>
            <a:rect l="l" t="t" r="r" b="b"/>
            <a:pathLst>
              <a:path w="610869" h="260350">
                <a:moveTo>
                  <a:pt x="574698" y="90709"/>
                </a:moveTo>
                <a:lnTo>
                  <a:pt x="36000" y="90709"/>
                </a:lnTo>
                <a:lnTo>
                  <a:pt x="21987" y="93538"/>
                </a:lnTo>
                <a:lnTo>
                  <a:pt x="10544" y="101253"/>
                </a:lnTo>
                <a:lnTo>
                  <a:pt x="2829" y="112696"/>
                </a:lnTo>
                <a:lnTo>
                  <a:pt x="0" y="126709"/>
                </a:lnTo>
                <a:lnTo>
                  <a:pt x="0" y="224043"/>
                </a:lnTo>
                <a:lnTo>
                  <a:pt x="2829" y="238056"/>
                </a:lnTo>
                <a:lnTo>
                  <a:pt x="10544" y="249499"/>
                </a:lnTo>
                <a:lnTo>
                  <a:pt x="21987" y="257214"/>
                </a:lnTo>
                <a:lnTo>
                  <a:pt x="36000" y="260043"/>
                </a:lnTo>
                <a:lnTo>
                  <a:pt x="574698" y="260043"/>
                </a:lnTo>
                <a:lnTo>
                  <a:pt x="588711" y="257214"/>
                </a:lnTo>
                <a:lnTo>
                  <a:pt x="600154" y="249499"/>
                </a:lnTo>
                <a:lnTo>
                  <a:pt x="607870" y="238056"/>
                </a:lnTo>
                <a:lnTo>
                  <a:pt x="610699" y="224043"/>
                </a:lnTo>
                <a:lnTo>
                  <a:pt x="610699" y="126709"/>
                </a:lnTo>
                <a:lnTo>
                  <a:pt x="607870" y="112696"/>
                </a:lnTo>
                <a:lnTo>
                  <a:pt x="600154" y="101253"/>
                </a:lnTo>
                <a:lnTo>
                  <a:pt x="588711" y="93538"/>
                </a:lnTo>
                <a:lnTo>
                  <a:pt x="574698" y="90709"/>
                </a:lnTo>
                <a:close/>
              </a:path>
              <a:path w="610869" h="260350">
                <a:moveTo>
                  <a:pt x="305349" y="0"/>
                </a:moveTo>
                <a:lnTo>
                  <a:pt x="298091" y="3461"/>
                </a:lnTo>
                <a:lnTo>
                  <a:pt x="291711" y="13845"/>
                </a:lnTo>
                <a:lnTo>
                  <a:pt x="260349" y="90709"/>
                </a:lnTo>
                <a:lnTo>
                  <a:pt x="350349" y="90709"/>
                </a:lnTo>
                <a:lnTo>
                  <a:pt x="318987" y="13845"/>
                </a:lnTo>
                <a:lnTo>
                  <a:pt x="312607" y="3461"/>
                </a:lnTo>
                <a:lnTo>
                  <a:pt x="305349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2131186" y="1685163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534060" y="1654364"/>
            <a:ext cx="1767205" cy="435609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30" dirty="0">
                <a:latin typeface="Tahoma"/>
                <a:cs typeface="Tahoma"/>
              </a:rPr>
              <a:t>did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20" dirty="0">
                <a:latin typeface="Tahoma"/>
                <a:cs typeface="Tahoma"/>
              </a:rPr>
              <a:t>cat </a:t>
            </a:r>
            <a:r>
              <a:rPr sz="1100" strike="sngStrike" spc="-45" dirty="0">
                <a:solidFill>
                  <a:srgbClr val="FF0000"/>
                </a:solidFill>
                <a:latin typeface="Tahoma"/>
                <a:cs typeface="Tahoma"/>
              </a:rPr>
              <a:t>ate</a:t>
            </a:r>
            <a:r>
              <a:rPr sz="1100" strike="noStrike" spc="-45" dirty="0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sz="1100" strike="noStrike" spc="-45" dirty="0">
                <a:latin typeface="Tahoma"/>
                <a:cs typeface="Tahoma"/>
              </a:rPr>
              <a:t>eat </a:t>
            </a:r>
            <a:r>
              <a:rPr sz="1100" i="1" strike="noStrike" spc="-70" dirty="0">
                <a:latin typeface="Trebuchet MS"/>
                <a:cs typeface="Trebuchet MS"/>
              </a:rPr>
              <a:t>t</a:t>
            </a:r>
            <a:r>
              <a:rPr sz="1100" i="1" strike="noStrike" spc="150" dirty="0">
                <a:latin typeface="Trebuchet MS"/>
                <a:cs typeface="Trebuchet MS"/>
              </a:rPr>
              <a:t> </a:t>
            </a:r>
            <a:r>
              <a:rPr sz="1100" strike="noStrike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  <a:p>
            <a:pPr marL="240029">
              <a:lnSpc>
                <a:spcPct val="100000"/>
              </a:lnSpc>
              <a:spcBef>
                <a:spcPts val="840"/>
              </a:spcBef>
            </a:pPr>
            <a:r>
              <a:rPr sz="900" spc="-15" dirty="0">
                <a:solidFill>
                  <a:srgbClr val="373D42"/>
                </a:solidFill>
                <a:latin typeface="Tahoma"/>
                <a:cs typeface="Tahoma"/>
              </a:rPr>
              <a:t>Do-support</a:t>
            </a:r>
            <a:endParaRPr sz="900">
              <a:latin typeface="Tahoma"/>
              <a:cs typeface="Tahoma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703183" y="1587554"/>
            <a:ext cx="1377950" cy="92710"/>
          </a:xfrm>
          <a:custGeom>
            <a:avLst/>
            <a:gdLst/>
            <a:ahLst/>
            <a:cxnLst/>
            <a:rect l="l" t="t" r="r" b="b"/>
            <a:pathLst>
              <a:path w="1377950" h="92710">
                <a:moveTo>
                  <a:pt x="1377389" y="92364"/>
                </a:moveTo>
                <a:lnTo>
                  <a:pt x="1346454" y="17092"/>
                </a:lnTo>
                <a:lnTo>
                  <a:pt x="132095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690225" y="1634759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1279944" y="1499433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256959" y="2555557"/>
            <a:ext cx="319405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15" dirty="0">
                <a:latin typeface="Tahoma"/>
                <a:cs typeface="Tahoma"/>
              </a:rPr>
              <a:t>What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37578" y="2555557"/>
            <a:ext cx="176530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30" dirty="0">
                <a:latin typeface="Tahoma"/>
                <a:cs typeface="Tahoma"/>
              </a:rPr>
              <a:t>did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725929" y="2555557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420587" y="2319415"/>
            <a:ext cx="1254760" cy="231140"/>
          </a:xfrm>
          <a:custGeom>
            <a:avLst/>
            <a:gdLst/>
            <a:ahLst/>
            <a:cxnLst/>
            <a:rect l="l" t="t" r="r" b="b"/>
            <a:pathLst>
              <a:path w="1254760" h="231139">
                <a:moveTo>
                  <a:pt x="1254746" y="230910"/>
                </a:moveTo>
                <a:lnTo>
                  <a:pt x="1224283" y="45602"/>
                </a:lnTo>
                <a:lnTo>
                  <a:pt x="1189171" y="3583"/>
                </a:lnTo>
                <a:lnTo>
                  <a:pt x="1170605" y="0"/>
                </a:lnTo>
                <a:lnTo>
                  <a:pt x="80032" y="0"/>
                </a:lnTo>
                <a:lnTo>
                  <a:pt x="61467" y="3583"/>
                </a:lnTo>
                <a:lnTo>
                  <a:pt x="45181" y="13356"/>
                </a:lnTo>
                <a:lnTo>
                  <a:pt x="32901" y="27851"/>
                </a:lnTo>
                <a:lnTo>
                  <a:pt x="26355" y="45602"/>
                </a:lnTo>
                <a:lnTo>
                  <a:pt x="0" y="205923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403062" y="2507059"/>
            <a:ext cx="40005" cy="43815"/>
          </a:xfrm>
          <a:custGeom>
            <a:avLst/>
            <a:gdLst/>
            <a:ahLst/>
            <a:cxnLst/>
            <a:rect l="l" t="t" r="r" b="b"/>
            <a:pathLst>
              <a:path w="40004" h="43814">
                <a:moveTo>
                  <a:pt x="39979" y="6571"/>
                </a:moveTo>
                <a:lnTo>
                  <a:pt x="17525" y="18278"/>
                </a:lnTo>
                <a:lnTo>
                  <a:pt x="0" y="0"/>
                </a:lnTo>
                <a:lnTo>
                  <a:pt x="13417" y="43265"/>
                </a:lnTo>
                <a:lnTo>
                  <a:pt x="39979" y="6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735332" y="2457961"/>
            <a:ext cx="584200" cy="92710"/>
          </a:xfrm>
          <a:custGeom>
            <a:avLst/>
            <a:gdLst/>
            <a:ahLst/>
            <a:cxnLst/>
            <a:rect l="l" t="t" r="r" b="b"/>
            <a:pathLst>
              <a:path w="584200" h="92710">
                <a:moveTo>
                  <a:pt x="583626" y="92364"/>
                </a:moveTo>
                <a:lnTo>
                  <a:pt x="552691" y="17092"/>
                </a:lnTo>
                <a:lnTo>
                  <a:pt x="527195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722374" y="2505167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 txBox="1"/>
          <p:nvPr/>
        </p:nvSpPr>
        <p:spPr>
          <a:xfrm>
            <a:off x="862711" y="2209117"/>
            <a:ext cx="1033144" cy="5073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4769" marR="747395" indent="23495">
              <a:lnSpc>
                <a:spcPct val="121200"/>
              </a:lnSpc>
              <a:spcBef>
                <a:spcPts val="95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  </a:t>
            </a: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20" dirty="0">
                <a:latin typeface="Tahoma"/>
                <a:cs typeface="Tahoma"/>
              </a:rPr>
              <a:t>cat </a:t>
            </a:r>
            <a:r>
              <a:rPr sz="1100" strike="sngStrike" spc="25" dirty="0">
                <a:solidFill>
                  <a:srgbClr val="FF0000"/>
                </a:solidFill>
                <a:latin typeface="Tahoma"/>
                <a:cs typeface="Tahoma"/>
              </a:rPr>
              <a:t>t</a:t>
            </a:r>
            <a:r>
              <a:rPr sz="1100" strike="noStrike" spc="25" dirty="0">
                <a:solidFill>
                  <a:srgbClr val="FF0000"/>
                </a:solidFill>
                <a:latin typeface="Tahoma"/>
                <a:cs typeface="Tahoma"/>
              </a:rPr>
              <a:t> </a:t>
            </a:r>
            <a:r>
              <a:rPr sz="1100" strike="noStrike" spc="-45" dirty="0">
                <a:latin typeface="Tahoma"/>
                <a:cs typeface="Tahoma"/>
              </a:rPr>
              <a:t>eat </a:t>
            </a:r>
            <a:r>
              <a:rPr sz="1100" i="1" strike="noStrike" spc="-70" dirty="0">
                <a:latin typeface="Trebuchet MS"/>
                <a:cs typeface="Trebuchet MS"/>
              </a:rPr>
              <a:t>t</a:t>
            </a:r>
            <a:r>
              <a:rPr sz="1100" i="1" strike="noStrike" spc="55" dirty="0">
                <a:latin typeface="Trebuchet MS"/>
                <a:cs typeface="Trebuchet MS"/>
              </a:rPr>
              <a:t> </a:t>
            </a:r>
            <a:r>
              <a:rPr sz="1100" strike="noStrike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3060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 marL="12700" marR="5080">
              <a:lnSpc>
                <a:spcPct val="1753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4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</a:rPr>
              <a:t>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146050">
              <a:lnSpc>
                <a:spcPct val="103800"/>
              </a:lnSpc>
              <a:spcBef>
                <a:spcPts val="26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2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9461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8257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302895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172085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4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30226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9842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7" name="object 7"/>
          <p:cNvSpPr/>
          <p:nvPr/>
        </p:nvSpPr>
        <p:spPr>
          <a:xfrm>
            <a:off x="709206" y="316431"/>
            <a:ext cx="2469538" cy="3139568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16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1059026"/>
            <a:ext cx="16713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3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has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book</a:t>
            </a:r>
            <a:r>
              <a:rPr sz="1100" spc="15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to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969579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015756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061946" y="1247444"/>
            <a:ext cx="99060" cy="0"/>
          </a:xfrm>
          <a:custGeom>
            <a:avLst/>
            <a:gdLst/>
            <a:ahLst/>
            <a:cxnLst/>
            <a:rect l="l" t="t" r="r" b="b"/>
            <a:pathLst>
              <a:path w="9906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972627" y="1089825"/>
            <a:ext cx="277495" cy="15557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 algn="ctr">
              <a:lnSpc>
                <a:spcPts val="1170"/>
              </a:lnSpc>
            </a:pPr>
            <a:r>
              <a:rPr sz="1100" spc="85" dirty="0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154301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200490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17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9" name="object 9"/>
          <p:cNvSpPr/>
          <p:nvPr/>
        </p:nvSpPr>
        <p:spPr>
          <a:xfrm>
            <a:off x="1969579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015756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061946" y="1247444"/>
            <a:ext cx="99060" cy="0"/>
          </a:xfrm>
          <a:custGeom>
            <a:avLst/>
            <a:gdLst/>
            <a:ahLst/>
            <a:cxnLst/>
            <a:rect l="l" t="t" r="r" b="b"/>
            <a:pathLst>
              <a:path w="9906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154301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200490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67360" y="1538845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401735" y="1477289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534060" y="1446490"/>
            <a:ext cx="2037714" cy="203200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has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book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r>
              <a:rPr sz="1100" i="1" spc="-75" dirty="0">
                <a:latin typeface="Trebuchet MS"/>
                <a:cs typeface="Trebuchet MS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679519" y="1379693"/>
            <a:ext cx="1671955" cy="92710"/>
          </a:xfrm>
          <a:custGeom>
            <a:avLst/>
            <a:gdLst/>
            <a:ahLst/>
            <a:cxnLst/>
            <a:rect l="l" t="t" r="r" b="b"/>
            <a:pathLst>
              <a:path w="1671955" h="92709">
                <a:moveTo>
                  <a:pt x="1671610" y="92364"/>
                </a:moveTo>
                <a:lnTo>
                  <a:pt x="1640675" y="17092"/>
                </a:lnTo>
                <a:lnTo>
                  <a:pt x="161517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66561" y="1426898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267360" y="964342"/>
            <a:ext cx="1982470" cy="469265"/>
          </a:xfrm>
          <a:prstGeom prst="rect">
            <a:avLst/>
          </a:prstGeom>
        </p:spPr>
        <p:txBody>
          <a:bodyPr vert="horz" wrap="square" lIns="0" tIns="1060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35"/>
              </a:spcBef>
              <a:tabLst>
                <a:tab pos="1797050" algn="l"/>
              </a:tabLst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 </a:t>
            </a:r>
            <a:r>
              <a:rPr sz="1100" spc="-3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has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18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book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to	</a:t>
            </a:r>
            <a:r>
              <a:rPr sz="1100" spc="85" dirty="0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  <a:p>
            <a:pPr marL="1148715">
              <a:lnSpc>
                <a:spcPct val="100000"/>
              </a:lnSpc>
              <a:spcBef>
                <a:spcPts val="535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17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1969579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015756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061946" y="1247444"/>
            <a:ext cx="99060" cy="0"/>
          </a:xfrm>
          <a:custGeom>
            <a:avLst/>
            <a:gdLst/>
            <a:ahLst/>
            <a:cxnLst/>
            <a:rect l="l" t="t" r="r" b="b"/>
            <a:pathLst>
              <a:path w="99060">
                <a:moveTo>
                  <a:pt x="0" y="0"/>
                </a:moveTo>
                <a:lnTo>
                  <a:pt x="9846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154301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200490" y="1247444"/>
            <a:ext cx="52705" cy="0"/>
          </a:xfrm>
          <a:custGeom>
            <a:avLst/>
            <a:gdLst/>
            <a:ahLst/>
            <a:cxnLst/>
            <a:rect l="l" t="t" r="r" b="b"/>
            <a:pathLst>
              <a:path w="52705">
                <a:moveTo>
                  <a:pt x="0" y="0"/>
                </a:moveTo>
                <a:lnTo>
                  <a:pt x="522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67360" y="1538845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2401735" y="1477289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534060" y="1446490"/>
            <a:ext cx="2037714" cy="203200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has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book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r>
              <a:rPr sz="1100" i="1" spc="-75" dirty="0">
                <a:latin typeface="Trebuchet MS"/>
                <a:cs typeface="Trebuchet MS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679519" y="1379693"/>
            <a:ext cx="1671955" cy="92710"/>
          </a:xfrm>
          <a:custGeom>
            <a:avLst/>
            <a:gdLst/>
            <a:ahLst/>
            <a:cxnLst/>
            <a:rect l="l" t="t" r="r" b="b"/>
            <a:pathLst>
              <a:path w="1671955" h="92709">
                <a:moveTo>
                  <a:pt x="1671610" y="92364"/>
                </a:moveTo>
                <a:lnTo>
                  <a:pt x="1640675" y="17092"/>
                </a:lnTo>
                <a:lnTo>
                  <a:pt x="161517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666561" y="1426898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267360" y="964342"/>
            <a:ext cx="1982470" cy="469265"/>
          </a:xfrm>
          <a:prstGeom prst="rect">
            <a:avLst/>
          </a:prstGeom>
        </p:spPr>
        <p:txBody>
          <a:bodyPr vert="horz" wrap="square" lIns="0" tIns="1060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35"/>
              </a:spcBef>
              <a:tabLst>
                <a:tab pos="1797050" algn="l"/>
              </a:tabLst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 </a:t>
            </a:r>
            <a:r>
              <a:rPr sz="1100" spc="-3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has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18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book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to	</a:t>
            </a:r>
            <a:r>
              <a:rPr sz="1100" spc="85" dirty="0">
                <a:latin typeface="Tahoma"/>
                <a:cs typeface="Tahoma"/>
              </a:rPr>
              <a:t>X</a:t>
            </a:r>
            <a:endParaRPr sz="1100">
              <a:latin typeface="Tahoma"/>
              <a:cs typeface="Tahoma"/>
            </a:endParaRPr>
          </a:p>
          <a:p>
            <a:pPr marL="1148715">
              <a:lnSpc>
                <a:spcPct val="100000"/>
              </a:lnSpc>
              <a:spcBef>
                <a:spcPts val="535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267360" y="2210713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534060" y="2044026"/>
            <a:ext cx="284480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25" dirty="0">
                <a:latin typeface="Tahoma"/>
                <a:cs typeface="Tahoma"/>
              </a:rPr>
              <a:t>Who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867333" y="2044026"/>
            <a:ext cx="204470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60" dirty="0">
                <a:latin typeface="Tahoma"/>
                <a:cs typeface="Tahoma"/>
              </a:rPr>
              <a:t>has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344930" y="2044026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2554135" y="2044026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674002" y="1807884"/>
            <a:ext cx="1830070" cy="231140"/>
          </a:xfrm>
          <a:custGeom>
            <a:avLst/>
            <a:gdLst/>
            <a:ahLst/>
            <a:cxnLst/>
            <a:rect l="l" t="t" r="r" b="b"/>
            <a:pathLst>
              <a:path w="1830070" h="231139">
                <a:moveTo>
                  <a:pt x="1829528" y="230910"/>
                </a:moveTo>
                <a:lnTo>
                  <a:pt x="1799066" y="45602"/>
                </a:lnTo>
                <a:lnTo>
                  <a:pt x="1763953" y="3583"/>
                </a:lnTo>
                <a:lnTo>
                  <a:pt x="1745388" y="0"/>
                </a:lnTo>
                <a:lnTo>
                  <a:pt x="80032" y="0"/>
                </a:lnTo>
                <a:lnTo>
                  <a:pt x="61467" y="3583"/>
                </a:lnTo>
                <a:lnTo>
                  <a:pt x="45181" y="13356"/>
                </a:lnTo>
                <a:lnTo>
                  <a:pt x="32901" y="27851"/>
                </a:lnTo>
                <a:lnTo>
                  <a:pt x="26355" y="45602"/>
                </a:lnTo>
                <a:lnTo>
                  <a:pt x="0" y="205923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656477" y="1995529"/>
            <a:ext cx="40005" cy="43815"/>
          </a:xfrm>
          <a:custGeom>
            <a:avLst/>
            <a:gdLst/>
            <a:ahLst/>
            <a:cxnLst/>
            <a:rect l="l" t="t" r="r" b="b"/>
            <a:pathLst>
              <a:path w="40004" h="43814">
                <a:moveTo>
                  <a:pt x="39979" y="6571"/>
                </a:moveTo>
                <a:lnTo>
                  <a:pt x="17525" y="18278"/>
                </a:lnTo>
                <a:lnTo>
                  <a:pt x="0" y="0"/>
                </a:lnTo>
                <a:lnTo>
                  <a:pt x="13417" y="43265"/>
                </a:lnTo>
                <a:lnTo>
                  <a:pt x="39979" y="657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1479588" y="1719753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9" name="object 29"/>
          <p:cNvSpPr/>
          <p:nvPr/>
        </p:nvSpPr>
        <p:spPr>
          <a:xfrm>
            <a:off x="972582" y="2213190"/>
            <a:ext cx="321945" cy="92710"/>
          </a:xfrm>
          <a:custGeom>
            <a:avLst/>
            <a:gdLst/>
            <a:ahLst/>
            <a:cxnLst/>
            <a:rect l="l" t="t" r="r" b="b"/>
            <a:pathLst>
              <a:path w="321944" h="92710">
                <a:moveTo>
                  <a:pt x="321735" y="0"/>
                </a:moveTo>
                <a:lnTo>
                  <a:pt x="290800" y="75272"/>
                </a:lnTo>
                <a:lnTo>
                  <a:pt x="265304" y="92364"/>
                </a:lnTo>
                <a:lnTo>
                  <a:pt x="46809" y="92364"/>
                </a:lnTo>
                <a:lnTo>
                  <a:pt x="39066" y="91021"/>
                </a:lnTo>
                <a:lnTo>
                  <a:pt x="31689" y="87358"/>
                </a:lnTo>
                <a:lnTo>
                  <a:pt x="25498" y="81925"/>
                </a:lnTo>
                <a:lnTo>
                  <a:pt x="21313" y="75272"/>
                </a:lnTo>
                <a:lnTo>
                  <a:pt x="0" y="23413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959625" y="221319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0" y="45158"/>
                </a:moveTo>
                <a:lnTo>
                  <a:pt x="12957" y="23413"/>
                </a:lnTo>
                <a:lnTo>
                  <a:pt x="37461" y="29764"/>
                </a:lnTo>
                <a:lnTo>
                  <a:pt x="3335" y="0"/>
                </a:lnTo>
                <a:lnTo>
                  <a:pt x="0" y="4515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1021524" y="1959020"/>
            <a:ext cx="1702435" cy="400685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98425">
              <a:lnSpc>
                <a:spcPct val="100000"/>
              </a:lnSpc>
              <a:spcBef>
                <a:spcPts val="515"/>
              </a:spcBef>
            </a:pP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book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r>
              <a:rPr sz="1100" i="1" spc="160" dirty="0">
                <a:latin typeface="Trebuchet MS"/>
                <a:cs typeface="Trebuchet MS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10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17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1158975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(13)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63234" y="1158975"/>
            <a:ext cx="23374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escaped </a:t>
            </a:r>
            <a:r>
              <a:rPr sz="1100" spc="-40" dirty="0">
                <a:latin typeface="Tahoma"/>
                <a:cs typeface="Tahoma"/>
              </a:rPr>
              <a:t>from </a:t>
            </a:r>
            <a:r>
              <a:rPr sz="1100" spc="-15" dirty="0">
                <a:latin typeface="Tahoma"/>
                <a:cs typeface="Tahoma"/>
              </a:rPr>
              <a:t>jail </a:t>
            </a:r>
            <a:r>
              <a:rPr sz="1100" spc="-110" dirty="0">
                <a:latin typeface="Tahoma"/>
                <a:cs typeface="Tahoma"/>
              </a:rPr>
              <a:t>[ </a:t>
            </a:r>
            <a:r>
              <a:rPr sz="1100" spc="-25" dirty="0">
                <a:latin typeface="Tahoma"/>
                <a:cs typeface="Tahoma"/>
              </a:rPr>
              <a:t>with </a:t>
            </a:r>
            <a:r>
              <a:rPr sz="1100" spc="-55" dirty="0">
                <a:latin typeface="Tahoma"/>
                <a:cs typeface="Tahoma"/>
              </a:rPr>
              <a:t>a crow bar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10" dirty="0">
                <a:latin typeface="Tahoma"/>
                <a:cs typeface="Tahoma"/>
              </a:rPr>
              <a:t>]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112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158975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(13)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158975"/>
            <a:ext cx="23374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escaped </a:t>
            </a:r>
            <a:r>
              <a:rPr sz="1100" spc="-40" dirty="0">
                <a:latin typeface="Tahoma"/>
                <a:cs typeface="Tahoma"/>
              </a:rPr>
              <a:t>from </a:t>
            </a:r>
            <a:r>
              <a:rPr sz="1100" spc="-15" dirty="0">
                <a:latin typeface="Tahoma"/>
                <a:cs typeface="Tahoma"/>
              </a:rPr>
              <a:t>jail </a:t>
            </a:r>
            <a:r>
              <a:rPr sz="1100" spc="-110" dirty="0">
                <a:latin typeface="Tahoma"/>
                <a:cs typeface="Tahoma"/>
              </a:rPr>
              <a:t>[ </a:t>
            </a:r>
            <a:r>
              <a:rPr sz="1100" spc="-25" dirty="0">
                <a:latin typeface="Tahoma"/>
                <a:cs typeface="Tahoma"/>
              </a:rPr>
              <a:t>with </a:t>
            </a:r>
            <a:r>
              <a:rPr sz="1100" spc="-55" dirty="0">
                <a:latin typeface="Tahoma"/>
                <a:cs typeface="Tahoma"/>
              </a:rPr>
              <a:t>a crow bar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10" dirty="0">
                <a:latin typeface="Tahoma"/>
                <a:cs typeface="Tahoma"/>
              </a:rPr>
              <a:t>]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19883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(14)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2652" y="1658328"/>
            <a:ext cx="258445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15" dirty="0">
                <a:latin typeface="Tahoma"/>
                <a:cs typeface="Tahoma"/>
              </a:rPr>
              <a:t>H</a:t>
            </a:r>
            <a:r>
              <a:rPr sz="1100" spc="-45" dirty="0">
                <a:latin typeface="Tahoma"/>
                <a:cs typeface="Tahoma"/>
              </a:rPr>
              <a:t>o</a:t>
            </a:r>
            <a:r>
              <a:rPr sz="1100" spc="-75" dirty="0">
                <a:latin typeface="Tahoma"/>
                <a:cs typeface="Tahoma"/>
              </a:rPr>
              <a:t>w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325916" y="1658328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059764" y="1627529"/>
            <a:ext cx="12992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escaped </a:t>
            </a:r>
            <a:r>
              <a:rPr sz="1100" spc="-40" dirty="0">
                <a:latin typeface="Tahoma"/>
                <a:cs typeface="Tahoma"/>
              </a:rPr>
              <a:t>from </a:t>
            </a:r>
            <a:r>
              <a:rPr sz="1100" spc="-15" dirty="0">
                <a:latin typeface="Tahoma"/>
                <a:cs typeface="Tahoma"/>
              </a:rPr>
              <a:t>jail</a:t>
            </a:r>
            <a:r>
              <a:rPr sz="1100" spc="45" dirty="0">
                <a:latin typeface="Tahoma"/>
                <a:cs typeface="Tahoma"/>
              </a:rPr>
              <a:t>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91377" y="1560731"/>
            <a:ext cx="1384300" cy="92710"/>
          </a:xfrm>
          <a:custGeom>
            <a:avLst/>
            <a:gdLst/>
            <a:ahLst/>
            <a:cxnLst/>
            <a:rect l="l" t="t" r="r" b="b"/>
            <a:pathLst>
              <a:path w="1384300" h="92710">
                <a:moveTo>
                  <a:pt x="1383932" y="92364"/>
                </a:moveTo>
                <a:lnTo>
                  <a:pt x="1352997" y="17092"/>
                </a:lnTo>
                <a:lnTo>
                  <a:pt x="132750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78420" y="1607937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471409" y="1472598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86097" y="3323112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158975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(13)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158975"/>
            <a:ext cx="23374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escaped </a:t>
            </a:r>
            <a:r>
              <a:rPr sz="1100" spc="-40" dirty="0">
                <a:latin typeface="Tahoma"/>
                <a:cs typeface="Tahoma"/>
              </a:rPr>
              <a:t>from </a:t>
            </a:r>
            <a:r>
              <a:rPr sz="1100" spc="-15" dirty="0">
                <a:latin typeface="Tahoma"/>
                <a:cs typeface="Tahoma"/>
              </a:rPr>
              <a:t>jail </a:t>
            </a:r>
            <a:r>
              <a:rPr sz="1100" spc="-110" dirty="0">
                <a:latin typeface="Tahoma"/>
                <a:cs typeface="Tahoma"/>
              </a:rPr>
              <a:t>[ </a:t>
            </a:r>
            <a:r>
              <a:rPr sz="1100" spc="-25" dirty="0">
                <a:latin typeface="Tahoma"/>
                <a:cs typeface="Tahoma"/>
              </a:rPr>
              <a:t>with </a:t>
            </a:r>
            <a:r>
              <a:rPr sz="1100" spc="-55" dirty="0">
                <a:latin typeface="Tahoma"/>
                <a:cs typeface="Tahoma"/>
              </a:rPr>
              <a:t>a crow bar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110" dirty="0">
                <a:latin typeface="Tahoma"/>
                <a:cs typeface="Tahoma"/>
              </a:rPr>
              <a:t>]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19883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(14)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2652" y="1658328"/>
            <a:ext cx="258445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15" dirty="0">
                <a:latin typeface="Tahoma"/>
                <a:cs typeface="Tahoma"/>
              </a:rPr>
              <a:t>H</a:t>
            </a:r>
            <a:r>
              <a:rPr sz="1100" spc="-45" dirty="0">
                <a:latin typeface="Tahoma"/>
                <a:cs typeface="Tahoma"/>
              </a:rPr>
              <a:t>o</a:t>
            </a:r>
            <a:r>
              <a:rPr sz="1100" spc="-75" dirty="0">
                <a:latin typeface="Tahoma"/>
                <a:cs typeface="Tahoma"/>
              </a:rPr>
              <a:t>w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2325916" y="1658328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059764" y="1627529"/>
            <a:ext cx="12992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escaped </a:t>
            </a:r>
            <a:r>
              <a:rPr sz="1100" spc="-40" dirty="0">
                <a:latin typeface="Tahoma"/>
                <a:cs typeface="Tahoma"/>
              </a:rPr>
              <a:t>from </a:t>
            </a:r>
            <a:r>
              <a:rPr sz="1100" spc="-15" dirty="0">
                <a:latin typeface="Tahoma"/>
                <a:cs typeface="Tahoma"/>
              </a:rPr>
              <a:t>jail</a:t>
            </a:r>
            <a:r>
              <a:rPr sz="1100" spc="45" dirty="0">
                <a:latin typeface="Tahoma"/>
                <a:cs typeface="Tahoma"/>
              </a:rPr>
              <a:t>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91377" y="1560731"/>
            <a:ext cx="1384300" cy="92710"/>
          </a:xfrm>
          <a:custGeom>
            <a:avLst/>
            <a:gdLst/>
            <a:ahLst/>
            <a:cxnLst/>
            <a:rect l="l" t="t" r="r" b="b"/>
            <a:pathLst>
              <a:path w="1384300" h="92710">
                <a:moveTo>
                  <a:pt x="1383932" y="92364"/>
                </a:moveTo>
                <a:lnTo>
                  <a:pt x="1352997" y="17092"/>
                </a:lnTo>
                <a:lnTo>
                  <a:pt x="132750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78420" y="1607937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471409" y="1472598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67297" y="2028011"/>
            <a:ext cx="7797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508000" algn="l"/>
              </a:tabLst>
            </a:pPr>
            <a:r>
              <a:rPr sz="1100" spc="-30" dirty="0">
                <a:latin typeface="Tahoma"/>
                <a:cs typeface="Tahoma"/>
              </a:rPr>
              <a:t>(15)	</a:t>
            </a:r>
            <a:r>
              <a:rPr sz="1100" spc="-15" dirty="0">
                <a:latin typeface="Tahoma"/>
                <a:cs typeface="Tahoma"/>
              </a:rPr>
              <a:t>H</a:t>
            </a:r>
            <a:r>
              <a:rPr sz="1100" spc="-45" dirty="0">
                <a:latin typeface="Tahoma"/>
                <a:cs typeface="Tahoma"/>
              </a:rPr>
              <a:t>o</a:t>
            </a:r>
            <a:r>
              <a:rPr sz="1100" spc="-75" dirty="0">
                <a:latin typeface="Tahoma"/>
                <a:cs typeface="Tahoma"/>
              </a:rPr>
              <a:t>w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026286" y="2045081"/>
            <a:ext cx="252729" cy="172720"/>
          </a:xfrm>
          <a:prstGeom prst="rect">
            <a:avLst/>
          </a:prstGeom>
          <a:solidFill>
            <a:srgbClr val="C7EAFB"/>
          </a:solidFill>
        </p:spPr>
        <p:txBody>
          <a:bodyPr vert="horz" wrap="square" lIns="0" tIns="0" rIns="0" bIns="0" rtlCol="0">
            <a:spAutoFit/>
          </a:bodyPr>
          <a:lstStyle/>
          <a:p>
            <a:pPr marL="37465">
              <a:lnSpc>
                <a:spcPts val="1275"/>
              </a:lnSpc>
            </a:pPr>
            <a:r>
              <a:rPr sz="1100" spc="-30" dirty="0">
                <a:latin typeface="Tahoma"/>
                <a:cs typeface="Tahoma"/>
              </a:rPr>
              <a:t>did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843715" y="2236000"/>
            <a:ext cx="617855" cy="262890"/>
          </a:xfrm>
          <a:custGeom>
            <a:avLst/>
            <a:gdLst/>
            <a:ahLst/>
            <a:cxnLst/>
            <a:rect l="l" t="t" r="r" b="b"/>
            <a:pathLst>
              <a:path w="617855" h="262889">
                <a:moveTo>
                  <a:pt x="581314" y="68939"/>
                </a:moveTo>
                <a:lnTo>
                  <a:pt x="36000" y="68939"/>
                </a:lnTo>
                <a:lnTo>
                  <a:pt x="21987" y="71768"/>
                </a:lnTo>
                <a:lnTo>
                  <a:pt x="10544" y="79483"/>
                </a:lnTo>
                <a:lnTo>
                  <a:pt x="2829" y="90926"/>
                </a:lnTo>
                <a:lnTo>
                  <a:pt x="0" y="104939"/>
                </a:lnTo>
                <a:lnTo>
                  <a:pt x="0" y="226515"/>
                </a:lnTo>
                <a:lnTo>
                  <a:pt x="2829" y="240528"/>
                </a:lnTo>
                <a:lnTo>
                  <a:pt x="10544" y="251971"/>
                </a:lnTo>
                <a:lnTo>
                  <a:pt x="21987" y="259686"/>
                </a:lnTo>
                <a:lnTo>
                  <a:pt x="36000" y="262515"/>
                </a:lnTo>
                <a:lnTo>
                  <a:pt x="581314" y="262515"/>
                </a:lnTo>
                <a:lnTo>
                  <a:pt x="595327" y="259686"/>
                </a:lnTo>
                <a:lnTo>
                  <a:pt x="606770" y="251971"/>
                </a:lnTo>
                <a:lnTo>
                  <a:pt x="614485" y="240528"/>
                </a:lnTo>
                <a:lnTo>
                  <a:pt x="617314" y="226515"/>
                </a:lnTo>
                <a:lnTo>
                  <a:pt x="617314" y="104939"/>
                </a:lnTo>
                <a:lnTo>
                  <a:pt x="614485" y="90926"/>
                </a:lnTo>
                <a:lnTo>
                  <a:pt x="606770" y="79483"/>
                </a:lnTo>
                <a:lnTo>
                  <a:pt x="595327" y="71768"/>
                </a:lnTo>
                <a:lnTo>
                  <a:pt x="581314" y="68939"/>
                </a:lnTo>
                <a:close/>
              </a:path>
              <a:path w="617855" h="262889">
                <a:moveTo>
                  <a:pt x="308657" y="0"/>
                </a:moveTo>
                <a:lnTo>
                  <a:pt x="299903" y="3320"/>
                </a:lnTo>
                <a:lnTo>
                  <a:pt x="292207" y="13283"/>
                </a:lnTo>
                <a:lnTo>
                  <a:pt x="263657" y="68939"/>
                </a:lnTo>
                <a:lnTo>
                  <a:pt x="353657" y="68939"/>
                </a:lnTo>
                <a:lnTo>
                  <a:pt x="325107" y="13283"/>
                </a:lnTo>
                <a:lnTo>
                  <a:pt x="317411" y="3320"/>
                </a:lnTo>
                <a:lnTo>
                  <a:pt x="308657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877188" y="2303609"/>
            <a:ext cx="550545" cy="16256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900" spc="-30" dirty="0">
                <a:solidFill>
                  <a:srgbClr val="373D42"/>
                </a:solidFill>
                <a:latin typeface="Tahoma"/>
                <a:cs typeface="Tahoma"/>
              </a:rPr>
              <a:t>do-sup</a:t>
            </a:r>
            <a:r>
              <a:rPr sz="900" spc="-5" dirty="0">
                <a:solidFill>
                  <a:srgbClr val="373D42"/>
                </a:solidFill>
                <a:latin typeface="Tahoma"/>
                <a:cs typeface="Tahoma"/>
              </a:rPr>
              <a:t>p</a:t>
            </a:r>
            <a:r>
              <a:rPr sz="900" spc="-55" dirty="0">
                <a:solidFill>
                  <a:srgbClr val="373D42"/>
                </a:solidFill>
                <a:latin typeface="Tahoma"/>
                <a:cs typeface="Tahoma"/>
              </a:rPr>
              <a:t>o</a:t>
            </a:r>
            <a:r>
              <a:rPr sz="900" spc="10" dirty="0">
                <a:solidFill>
                  <a:srgbClr val="373D42"/>
                </a:solidFill>
                <a:latin typeface="Tahoma"/>
                <a:cs typeface="Tahoma"/>
              </a:rPr>
              <a:t>rt</a:t>
            </a:r>
            <a:endParaRPr sz="900">
              <a:latin typeface="Tahoma"/>
              <a:cs typeface="Tahoma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1919617" y="2058809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71577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880781" y="2142871"/>
            <a:ext cx="78105" cy="0"/>
          </a:xfrm>
          <a:custGeom>
            <a:avLst/>
            <a:gdLst/>
            <a:ahLst/>
            <a:cxnLst/>
            <a:rect l="l" t="t" r="r" b="b"/>
            <a:pathLst>
              <a:path w="78105">
                <a:moveTo>
                  <a:pt x="0" y="0"/>
                </a:moveTo>
                <a:lnTo>
                  <a:pt x="77673" y="0"/>
                </a:lnTo>
              </a:path>
            </a:pathLst>
          </a:custGeom>
          <a:ln w="5054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1311935" y="2028023"/>
            <a:ext cx="11874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spc="-60" dirty="0">
                <a:latin typeface="Tahoma"/>
                <a:cs typeface="Tahoma"/>
              </a:rPr>
              <a:t>escaped </a:t>
            </a:r>
            <a:r>
              <a:rPr sz="1100" spc="-40" dirty="0">
                <a:latin typeface="Tahoma"/>
                <a:cs typeface="Tahoma"/>
              </a:rPr>
              <a:t>from</a:t>
            </a:r>
            <a:r>
              <a:rPr sz="1100" spc="130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jail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286097" y="3323112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3333B2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7297" y="662507"/>
            <a:ext cx="19812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-60" dirty="0">
                <a:latin typeface="Tahoma"/>
                <a:cs typeface="Tahoma"/>
              </a:rPr>
              <a:t>you </a:t>
            </a:r>
            <a:r>
              <a:rPr sz="1100" spc="-35" dirty="0">
                <a:latin typeface="Tahoma"/>
                <a:cs typeface="Tahoma"/>
              </a:rPr>
              <a:t>is, </a:t>
            </a:r>
            <a:r>
              <a:rPr sz="1100" spc="-60" dirty="0">
                <a:latin typeface="Tahoma"/>
                <a:cs typeface="Tahoma"/>
              </a:rPr>
              <a:t>or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dirty="0">
                <a:latin typeface="Tahoma"/>
                <a:cs typeface="Tahoma"/>
              </a:rPr>
              <a:t>ain’t </a:t>
            </a:r>
            <a:r>
              <a:rPr sz="1100" spc="-55" dirty="0">
                <a:latin typeface="Tahoma"/>
                <a:cs typeface="Tahoma"/>
              </a:rPr>
              <a:t>my</a:t>
            </a:r>
            <a:r>
              <a:rPr sz="1100" spc="2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baby?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79997" y="934290"/>
            <a:ext cx="3528060" cy="1985010"/>
          </a:xfrm>
          <a:custGeom>
            <a:avLst/>
            <a:gdLst/>
            <a:ahLst/>
            <a:cxnLst/>
            <a:rect l="l" t="t" r="r" b="b"/>
            <a:pathLst>
              <a:path w="3528060" h="1985010">
                <a:moveTo>
                  <a:pt x="0" y="0"/>
                </a:moveTo>
                <a:lnTo>
                  <a:pt x="3527999" y="0"/>
                </a:lnTo>
                <a:lnTo>
                  <a:pt x="3527999" y="1984499"/>
                </a:lnTo>
                <a:lnTo>
                  <a:pt x="0" y="1984499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196942" y="982800"/>
            <a:ext cx="1080449" cy="810557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99949" y="982800"/>
            <a:ext cx="642095" cy="810557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470625" y="1812704"/>
            <a:ext cx="546100" cy="1492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sz="800" spc="-5" dirty="0">
                <a:latin typeface="Calibri"/>
                <a:cs typeface="Calibri"/>
              </a:rPr>
              <a:t>Lewis</a:t>
            </a:r>
            <a:r>
              <a:rPr sz="800" spc="-30" dirty="0">
                <a:latin typeface="Calibri"/>
                <a:cs typeface="Calibri"/>
              </a:rPr>
              <a:t> </a:t>
            </a:r>
            <a:r>
              <a:rPr sz="800" spc="-5" dirty="0">
                <a:latin typeface="Calibri"/>
                <a:cs typeface="Calibri"/>
              </a:rPr>
              <a:t>Jordan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7500" y="1785950"/>
            <a:ext cx="720090" cy="1314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</a:pPr>
            <a:r>
              <a:rPr sz="700" spc="-10" dirty="0">
                <a:latin typeface="Calibri"/>
                <a:cs typeface="Calibri"/>
              </a:rPr>
              <a:t>Octavius Roy</a:t>
            </a:r>
            <a:r>
              <a:rPr sz="700" spc="-55" dirty="0">
                <a:latin typeface="Calibri"/>
                <a:cs typeface="Calibri"/>
              </a:rPr>
              <a:t> </a:t>
            </a:r>
            <a:r>
              <a:rPr sz="700" spc="-5" dirty="0">
                <a:latin typeface="Calibri"/>
                <a:cs typeface="Calibri"/>
              </a:rPr>
              <a:t>Cohen</a:t>
            </a:r>
            <a:endParaRPr sz="700">
              <a:latin typeface="Calibri"/>
              <a:cs typeface="Calibri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289365" y="1926540"/>
            <a:ext cx="664145" cy="992249"/>
          </a:xfrm>
          <a:prstGeom prst="rect">
            <a:avLst/>
          </a:prstGeom>
          <a:blipFill>
            <a:blip r:embed="rId3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53724" y="1996218"/>
            <a:ext cx="1166885" cy="875825"/>
          </a:xfrm>
          <a:prstGeom prst="rect">
            <a:avLst/>
          </a:prstGeom>
          <a:blipFill>
            <a:blip r:embed="rId3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2399108" y="1429974"/>
            <a:ext cx="1308005" cy="993131"/>
          </a:xfrm>
          <a:prstGeom prst="rect">
            <a:avLst/>
          </a:prstGeom>
          <a:blipFill>
            <a:blip r:embed="rId3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2727504" y="2427458"/>
            <a:ext cx="596900" cy="1492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sz="800" spc="-25" dirty="0">
                <a:latin typeface="Calibri"/>
                <a:cs typeface="Calibri"/>
              </a:rPr>
              <a:t>Tom </a:t>
            </a:r>
            <a:r>
              <a:rPr sz="800" dirty="0">
                <a:latin typeface="Calibri"/>
                <a:cs typeface="Calibri"/>
              </a:rPr>
              <a:t>and</a:t>
            </a:r>
            <a:r>
              <a:rPr sz="800" spc="-25" dirty="0">
                <a:latin typeface="Calibri"/>
                <a:cs typeface="Calibri"/>
              </a:rPr>
              <a:t> </a:t>
            </a:r>
            <a:r>
              <a:rPr sz="800" dirty="0">
                <a:latin typeface="Calibri"/>
                <a:cs typeface="Calibri"/>
              </a:rPr>
              <a:t>Jerry</a:t>
            </a:r>
            <a:endParaRPr sz="8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742439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9" action="ppaction://hlinksldjump"/>
              </a:rPr>
              <a:t>(2) </a:t>
            </a:r>
            <a:r>
              <a:rPr spc="-50" dirty="0">
                <a:hlinkClick r:id="rId9" action="ppaction://hlinksldjump"/>
              </a:rPr>
              <a:t>Interrogative</a:t>
            </a:r>
            <a:r>
              <a:rPr spc="5" dirty="0">
                <a:hlinkClick r:id="rId9" action="ppaction://hlinksldjump"/>
              </a:rPr>
              <a:t> 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507355" y="1504785"/>
            <a:ext cx="617855" cy="262890"/>
          </a:xfrm>
          <a:custGeom>
            <a:avLst/>
            <a:gdLst/>
            <a:ahLst/>
            <a:cxnLst/>
            <a:rect l="l" t="t" r="r" b="b"/>
            <a:pathLst>
              <a:path w="617855" h="262889">
                <a:moveTo>
                  <a:pt x="581314" y="68939"/>
                </a:moveTo>
                <a:lnTo>
                  <a:pt x="36000" y="68939"/>
                </a:lnTo>
                <a:lnTo>
                  <a:pt x="21987" y="71768"/>
                </a:lnTo>
                <a:lnTo>
                  <a:pt x="10544" y="79483"/>
                </a:lnTo>
                <a:lnTo>
                  <a:pt x="2829" y="90926"/>
                </a:lnTo>
                <a:lnTo>
                  <a:pt x="0" y="104939"/>
                </a:lnTo>
                <a:lnTo>
                  <a:pt x="0" y="226515"/>
                </a:lnTo>
                <a:lnTo>
                  <a:pt x="2829" y="240528"/>
                </a:lnTo>
                <a:lnTo>
                  <a:pt x="10544" y="251971"/>
                </a:lnTo>
                <a:lnTo>
                  <a:pt x="21987" y="259686"/>
                </a:lnTo>
                <a:lnTo>
                  <a:pt x="36000" y="262515"/>
                </a:lnTo>
                <a:lnTo>
                  <a:pt x="581314" y="262515"/>
                </a:lnTo>
                <a:lnTo>
                  <a:pt x="595327" y="259686"/>
                </a:lnTo>
                <a:lnTo>
                  <a:pt x="606770" y="251971"/>
                </a:lnTo>
                <a:lnTo>
                  <a:pt x="614485" y="240528"/>
                </a:lnTo>
                <a:lnTo>
                  <a:pt x="617314" y="226515"/>
                </a:lnTo>
                <a:lnTo>
                  <a:pt x="617314" y="104939"/>
                </a:lnTo>
                <a:lnTo>
                  <a:pt x="614485" y="90926"/>
                </a:lnTo>
                <a:lnTo>
                  <a:pt x="606770" y="79483"/>
                </a:lnTo>
                <a:lnTo>
                  <a:pt x="595327" y="71768"/>
                </a:lnTo>
                <a:lnTo>
                  <a:pt x="581314" y="68939"/>
                </a:lnTo>
                <a:close/>
              </a:path>
              <a:path w="617855" h="262889">
                <a:moveTo>
                  <a:pt x="308657" y="0"/>
                </a:moveTo>
                <a:lnTo>
                  <a:pt x="299903" y="3320"/>
                </a:lnTo>
                <a:lnTo>
                  <a:pt x="292207" y="13283"/>
                </a:lnTo>
                <a:lnTo>
                  <a:pt x="263657" y="68939"/>
                </a:lnTo>
                <a:lnTo>
                  <a:pt x="353657" y="68939"/>
                </a:lnTo>
                <a:lnTo>
                  <a:pt x="325107" y="13283"/>
                </a:lnTo>
                <a:lnTo>
                  <a:pt x="317411" y="3320"/>
                </a:lnTo>
                <a:lnTo>
                  <a:pt x="308657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167297" y="930172"/>
            <a:ext cx="1917064" cy="8045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latin typeface="Tahoma"/>
                <a:cs typeface="Tahoma"/>
              </a:rPr>
              <a:t>And </a:t>
            </a:r>
            <a:r>
              <a:rPr sz="1100" spc="-65" dirty="0">
                <a:latin typeface="Tahoma"/>
                <a:cs typeface="Tahoma"/>
              </a:rPr>
              <a:t>yes-no </a:t>
            </a:r>
            <a:r>
              <a:rPr sz="1100" spc="-45" dirty="0">
                <a:latin typeface="Tahoma"/>
                <a:cs typeface="Tahoma"/>
              </a:rPr>
              <a:t>questions. </a:t>
            </a:r>
            <a:r>
              <a:rPr sz="1100" spc="-35" dirty="0">
                <a:latin typeface="Tahoma"/>
                <a:cs typeface="Tahoma"/>
              </a:rPr>
              <a:t>.</a:t>
            </a:r>
            <a:r>
              <a:rPr sz="1100" spc="-19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tabLst>
                <a:tab pos="546100" algn="l"/>
              </a:tabLst>
            </a:pPr>
            <a:r>
              <a:rPr sz="1100" spc="-30" dirty="0">
                <a:latin typeface="Tahoma"/>
                <a:cs typeface="Tahoma"/>
              </a:rPr>
              <a:t>(16)	</a:t>
            </a:r>
            <a:r>
              <a:rPr sz="1100" dirty="0">
                <a:latin typeface="Tahoma"/>
                <a:cs typeface="Tahoma"/>
              </a:rPr>
              <a:t>Did </a:t>
            </a: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spc="-35" dirty="0">
                <a:latin typeface="Tahoma"/>
                <a:cs typeface="Tahoma"/>
              </a:rPr>
              <a:t>like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8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dinner?</a:t>
            </a:r>
            <a:endParaRPr sz="1100">
              <a:latin typeface="Tahoma"/>
              <a:cs typeface="Tahoma"/>
            </a:endParaRPr>
          </a:p>
          <a:p>
            <a:pPr marL="386080">
              <a:lnSpc>
                <a:spcPct val="100000"/>
              </a:lnSpc>
              <a:spcBef>
                <a:spcPts val="860"/>
              </a:spcBef>
            </a:pPr>
            <a:r>
              <a:rPr sz="900" spc="-20" dirty="0">
                <a:solidFill>
                  <a:srgbClr val="373D42"/>
                </a:solidFill>
                <a:latin typeface="Tahoma"/>
                <a:cs typeface="Tahoma"/>
              </a:rPr>
              <a:t>do-support</a:t>
            </a:r>
            <a:endParaRPr sz="9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2217837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(17)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2652" y="2156269"/>
            <a:ext cx="259715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dirty="0">
                <a:latin typeface="Tahoma"/>
                <a:cs typeface="Tahoma"/>
              </a:rPr>
              <a:t>W</a:t>
            </a:r>
            <a:r>
              <a:rPr sz="1100" spc="-65" dirty="0">
                <a:latin typeface="Tahoma"/>
                <a:cs typeface="Tahoma"/>
              </a:rPr>
              <a:t>as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285671" y="2156269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048219" y="2125470"/>
            <a:ext cx="15767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45" dirty="0">
                <a:latin typeface="Tahoma"/>
                <a:cs typeface="Tahoma"/>
              </a:rPr>
              <a:t>having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40" dirty="0">
                <a:latin typeface="Tahoma"/>
                <a:cs typeface="Tahoma"/>
              </a:rPr>
              <a:t>good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1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885606" y="2058673"/>
            <a:ext cx="349885" cy="92710"/>
          </a:xfrm>
          <a:custGeom>
            <a:avLst/>
            <a:gdLst/>
            <a:ahLst/>
            <a:cxnLst/>
            <a:rect l="l" t="t" r="r" b="b"/>
            <a:pathLst>
              <a:path w="349884" h="92710">
                <a:moveTo>
                  <a:pt x="349445" y="92364"/>
                </a:moveTo>
                <a:lnTo>
                  <a:pt x="318510" y="17092"/>
                </a:lnTo>
                <a:lnTo>
                  <a:pt x="293014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72648" y="2105879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948410" y="1970539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19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10" action="ppaction://hlinksldjump"/>
              </a:rPr>
              <a:t>EXERCISE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090522"/>
            <a:ext cx="31572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Correct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following </a:t>
            </a:r>
            <a:r>
              <a:rPr sz="1100" spc="-45" dirty="0">
                <a:latin typeface="Tahoma"/>
                <a:cs typeface="Tahoma"/>
              </a:rPr>
              <a:t>questions. </a:t>
            </a:r>
            <a:r>
              <a:rPr sz="1100" spc="-20" dirty="0">
                <a:latin typeface="Tahoma"/>
                <a:cs typeface="Tahoma"/>
              </a:rPr>
              <a:t>Why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45" dirty="0">
                <a:latin typeface="Tahoma"/>
                <a:cs typeface="Tahoma"/>
              </a:rPr>
              <a:t>they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375712"/>
            <a:ext cx="1890395" cy="866140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30" dirty="0">
                <a:latin typeface="Tahoma"/>
                <a:cs typeface="Tahoma"/>
              </a:rPr>
              <a:t>Would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35" dirty="0">
                <a:latin typeface="Tahoma"/>
                <a:cs typeface="Tahoma"/>
              </a:rPr>
              <a:t>like </a:t>
            </a:r>
            <a:r>
              <a:rPr sz="1100" spc="-40" dirty="0">
                <a:latin typeface="Tahoma"/>
                <a:cs typeface="Tahoma"/>
              </a:rPr>
              <a:t>what </a:t>
            </a:r>
            <a:r>
              <a:rPr sz="1100" spc="-15" dirty="0">
                <a:latin typeface="Tahoma"/>
                <a:cs typeface="Tahoma"/>
              </a:rPr>
              <a:t>to</a:t>
            </a:r>
            <a:r>
              <a:rPr sz="1100" spc="229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eat?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did </a:t>
            </a:r>
            <a:r>
              <a:rPr sz="1100" spc="-45" dirty="0">
                <a:latin typeface="Tahoma"/>
                <a:cs typeface="Tahoma"/>
              </a:rPr>
              <a:t>eat </a:t>
            </a:r>
            <a:r>
              <a:rPr sz="1100" spc="-15" dirty="0">
                <a:latin typeface="Tahoma"/>
                <a:cs typeface="Tahoma"/>
              </a:rPr>
              <a:t>all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5" dirty="0">
                <a:latin typeface="Tahoma"/>
                <a:cs typeface="Tahoma"/>
              </a:rPr>
              <a:t>the</a:t>
            </a:r>
            <a:r>
              <a:rPr sz="1100" spc="23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pies?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40" dirty="0">
                <a:latin typeface="Tahoma"/>
                <a:cs typeface="Tahoma"/>
              </a:rPr>
              <a:t>he’s </a:t>
            </a:r>
            <a:r>
              <a:rPr sz="1100" spc="-65" dirty="0">
                <a:latin typeface="Tahoma"/>
                <a:cs typeface="Tahoma"/>
              </a:rPr>
              <a:t>been </a:t>
            </a:r>
            <a:r>
              <a:rPr sz="1100" spc="-45" dirty="0">
                <a:latin typeface="Tahoma"/>
                <a:cs typeface="Tahoma"/>
              </a:rPr>
              <a:t>doing</a:t>
            </a:r>
            <a:r>
              <a:rPr sz="1100" spc="17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lately?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50" dirty="0">
                <a:latin typeface="Tahoma"/>
                <a:cs typeface="Tahoma"/>
              </a:rPr>
              <a:t>Where </a:t>
            </a:r>
            <a:r>
              <a:rPr sz="1100" spc="-75" dirty="0">
                <a:latin typeface="Tahoma"/>
                <a:cs typeface="Tahoma"/>
              </a:rPr>
              <a:t>he</a:t>
            </a:r>
            <a:r>
              <a:rPr sz="1100" spc="8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is?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20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10" action="ppaction://hlinksldjump"/>
              </a:rPr>
              <a:t>EXERCISE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807172"/>
            <a:ext cx="31572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Correct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following </a:t>
            </a:r>
            <a:r>
              <a:rPr sz="1100" spc="-45" dirty="0">
                <a:latin typeface="Tahoma"/>
                <a:cs typeface="Tahoma"/>
              </a:rPr>
              <a:t>questions. </a:t>
            </a:r>
            <a:r>
              <a:rPr sz="1100" spc="-20" dirty="0">
                <a:latin typeface="Tahoma"/>
                <a:cs typeface="Tahoma"/>
              </a:rPr>
              <a:t>Why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45" dirty="0">
                <a:latin typeface="Tahoma"/>
                <a:cs typeface="Tahoma"/>
              </a:rPr>
              <a:t>they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7360" y="1381250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4060" y="1319682"/>
            <a:ext cx="319405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15" dirty="0">
                <a:latin typeface="Tahoma"/>
                <a:cs typeface="Tahoma"/>
              </a:rPr>
              <a:t>What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27542" y="1319682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901966" y="1288896"/>
            <a:ext cx="14852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would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35" dirty="0">
                <a:latin typeface="Tahoma"/>
                <a:cs typeface="Tahoma"/>
              </a:rPr>
              <a:t>like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eat</a:t>
            </a:r>
            <a:r>
              <a:rPr sz="1100" spc="65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03183" y="1222086"/>
            <a:ext cx="1073785" cy="92710"/>
          </a:xfrm>
          <a:custGeom>
            <a:avLst/>
            <a:gdLst/>
            <a:ahLst/>
            <a:cxnLst/>
            <a:rect l="l" t="t" r="r" b="b"/>
            <a:pathLst>
              <a:path w="1073785" h="92709">
                <a:moveTo>
                  <a:pt x="1073739" y="92364"/>
                </a:moveTo>
                <a:lnTo>
                  <a:pt x="1042804" y="17092"/>
                </a:lnTo>
                <a:lnTo>
                  <a:pt x="101730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90226" y="126929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128128" y="1133965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10" action="ppaction://hlinksldjump"/>
              </a:rPr>
              <a:t>EXERCISE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807172"/>
            <a:ext cx="31572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Correct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following </a:t>
            </a:r>
            <a:r>
              <a:rPr sz="1100" spc="-45" dirty="0">
                <a:latin typeface="Tahoma"/>
                <a:cs typeface="Tahoma"/>
              </a:rPr>
              <a:t>questions. </a:t>
            </a:r>
            <a:r>
              <a:rPr sz="1100" spc="-20" dirty="0">
                <a:latin typeface="Tahoma"/>
                <a:cs typeface="Tahoma"/>
              </a:rPr>
              <a:t>Why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45" dirty="0">
                <a:latin typeface="Tahoma"/>
                <a:cs typeface="Tahoma"/>
              </a:rPr>
              <a:t>they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67360" y="1381250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827542" y="1319682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534060" y="1288896"/>
            <a:ext cx="1853564" cy="203200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50" dirty="0">
                <a:latin typeface="Tahoma"/>
                <a:cs typeface="Tahoma"/>
              </a:rPr>
              <a:t>would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35" dirty="0">
                <a:latin typeface="Tahoma"/>
                <a:cs typeface="Tahoma"/>
              </a:rPr>
              <a:t>like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eat</a:t>
            </a:r>
            <a:r>
              <a:rPr sz="1100" spc="-9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03183" y="1222086"/>
            <a:ext cx="1073785" cy="92710"/>
          </a:xfrm>
          <a:custGeom>
            <a:avLst/>
            <a:gdLst/>
            <a:ahLst/>
            <a:cxnLst/>
            <a:rect l="l" t="t" r="r" b="b"/>
            <a:pathLst>
              <a:path w="1073785" h="92709">
                <a:moveTo>
                  <a:pt x="1073739" y="92364"/>
                </a:moveTo>
                <a:lnTo>
                  <a:pt x="1042804" y="17092"/>
                </a:lnTo>
                <a:lnTo>
                  <a:pt x="101730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90226" y="126929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128128" y="1133965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591283"/>
            <a:ext cx="20427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strike="sngStrike" spc="-30" dirty="0">
                <a:latin typeface="Tahoma"/>
                <a:cs typeface="Tahoma"/>
              </a:rPr>
              <a:t>did </a:t>
            </a:r>
            <a:r>
              <a:rPr sz="1100" strike="sngStrike" spc="-45" dirty="0">
                <a:latin typeface="Tahoma"/>
                <a:cs typeface="Tahoma"/>
              </a:rPr>
              <a:t>eat</a:t>
            </a:r>
            <a:r>
              <a:rPr sz="1100" strike="noStrike" spc="-45" dirty="0">
                <a:latin typeface="Tahoma"/>
                <a:cs typeface="Tahoma"/>
              </a:rPr>
              <a:t> ate </a:t>
            </a:r>
            <a:r>
              <a:rPr sz="1100" strike="noStrike" spc="-15" dirty="0">
                <a:latin typeface="Tahoma"/>
                <a:cs typeface="Tahoma"/>
              </a:rPr>
              <a:t>all </a:t>
            </a:r>
            <a:r>
              <a:rPr sz="1100" strike="noStrike" spc="-35" dirty="0">
                <a:latin typeface="Tahoma"/>
                <a:cs typeface="Tahoma"/>
              </a:rPr>
              <a:t>of </a:t>
            </a:r>
            <a:r>
              <a:rPr sz="1100" strike="noStrike" spc="-40" dirty="0">
                <a:latin typeface="Tahoma"/>
                <a:cs typeface="Tahoma"/>
              </a:rPr>
              <a:t>the</a:t>
            </a:r>
            <a:r>
              <a:rPr sz="1100" strike="noStrike" spc="240" dirty="0">
                <a:latin typeface="Tahoma"/>
                <a:cs typeface="Tahoma"/>
              </a:rPr>
              <a:t> </a:t>
            </a:r>
            <a:r>
              <a:rPr sz="1100" strike="noStrike" spc="-45" dirty="0">
                <a:latin typeface="Tahoma"/>
                <a:cs typeface="Tahoma"/>
              </a:rPr>
              <a:t>pies?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10" action="ppaction://hlinksldjump"/>
              </a:rPr>
              <a:t>EXERCISE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807172"/>
            <a:ext cx="31572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Correct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following </a:t>
            </a:r>
            <a:r>
              <a:rPr sz="1100" spc="-45" dirty="0">
                <a:latin typeface="Tahoma"/>
                <a:cs typeface="Tahoma"/>
              </a:rPr>
              <a:t>questions. </a:t>
            </a:r>
            <a:r>
              <a:rPr sz="1100" spc="-20" dirty="0">
                <a:latin typeface="Tahoma"/>
                <a:cs typeface="Tahoma"/>
              </a:rPr>
              <a:t>Why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45" dirty="0">
                <a:latin typeface="Tahoma"/>
                <a:cs typeface="Tahoma"/>
              </a:rPr>
              <a:t>they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381250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27542" y="1319682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34060" y="1288896"/>
            <a:ext cx="1853564" cy="203200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50" dirty="0">
                <a:latin typeface="Tahoma"/>
                <a:cs typeface="Tahoma"/>
              </a:rPr>
              <a:t>would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35" dirty="0">
                <a:latin typeface="Tahoma"/>
                <a:cs typeface="Tahoma"/>
              </a:rPr>
              <a:t>like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eat</a:t>
            </a:r>
            <a:r>
              <a:rPr sz="1100" spc="-9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03183" y="1222086"/>
            <a:ext cx="1073785" cy="92710"/>
          </a:xfrm>
          <a:custGeom>
            <a:avLst/>
            <a:gdLst/>
            <a:ahLst/>
            <a:cxnLst/>
            <a:rect l="l" t="t" r="r" b="b"/>
            <a:pathLst>
              <a:path w="1073785" h="92709">
                <a:moveTo>
                  <a:pt x="1073739" y="92364"/>
                </a:moveTo>
                <a:lnTo>
                  <a:pt x="1042804" y="17092"/>
                </a:lnTo>
                <a:lnTo>
                  <a:pt x="101730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90226" y="126929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128128" y="1133965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2046413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292593" y="1984857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21360" y="1954059"/>
            <a:ext cx="19272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5" dirty="0">
                <a:latin typeface="Tahoma"/>
                <a:cs typeface="Tahoma"/>
              </a:rPr>
              <a:t>’s </a:t>
            </a: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65" dirty="0">
                <a:latin typeface="Tahoma"/>
                <a:cs typeface="Tahoma"/>
              </a:rPr>
              <a:t>been </a:t>
            </a:r>
            <a:r>
              <a:rPr sz="1100" spc="-45" dirty="0">
                <a:latin typeface="Tahoma"/>
                <a:cs typeface="Tahoma"/>
              </a:rPr>
              <a:t>doing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lately?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70079" y="1887261"/>
            <a:ext cx="272415" cy="92710"/>
          </a:xfrm>
          <a:custGeom>
            <a:avLst/>
            <a:gdLst/>
            <a:ahLst/>
            <a:cxnLst/>
            <a:rect l="l" t="t" r="r" b="b"/>
            <a:pathLst>
              <a:path w="272415" h="92710">
                <a:moveTo>
                  <a:pt x="271896" y="92364"/>
                </a:moveTo>
                <a:lnTo>
                  <a:pt x="240962" y="17092"/>
                </a:lnTo>
                <a:lnTo>
                  <a:pt x="215465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57122" y="19344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67360" y="1531868"/>
            <a:ext cx="2042795" cy="409575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strike="sngStrike" spc="-30" dirty="0">
                <a:latin typeface="Tahoma"/>
                <a:cs typeface="Tahoma"/>
              </a:rPr>
              <a:t>did </a:t>
            </a:r>
            <a:r>
              <a:rPr sz="1100" strike="sngStrike" spc="-45" dirty="0">
                <a:latin typeface="Tahoma"/>
                <a:cs typeface="Tahoma"/>
              </a:rPr>
              <a:t>eat</a:t>
            </a:r>
            <a:r>
              <a:rPr sz="1100" strike="noStrike" spc="-45" dirty="0">
                <a:latin typeface="Tahoma"/>
                <a:cs typeface="Tahoma"/>
              </a:rPr>
              <a:t> ate </a:t>
            </a:r>
            <a:r>
              <a:rPr sz="1100" strike="noStrike" spc="-15" dirty="0">
                <a:latin typeface="Tahoma"/>
                <a:cs typeface="Tahoma"/>
              </a:rPr>
              <a:t>all </a:t>
            </a:r>
            <a:r>
              <a:rPr sz="1100" strike="noStrike" spc="-35" dirty="0">
                <a:latin typeface="Tahoma"/>
                <a:cs typeface="Tahoma"/>
              </a:rPr>
              <a:t>of </a:t>
            </a:r>
            <a:r>
              <a:rPr sz="1100" strike="noStrike" spc="-40" dirty="0">
                <a:latin typeface="Tahoma"/>
                <a:cs typeface="Tahoma"/>
              </a:rPr>
              <a:t>the</a:t>
            </a:r>
            <a:r>
              <a:rPr sz="1100" strike="noStrike" spc="240" dirty="0">
                <a:latin typeface="Tahoma"/>
                <a:cs typeface="Tahoma"/>
              </a:rPr>
              <a:t> </a:t>
            </a:r>
            <a:r>
              <a:rPr sz="1100" strike="noStrike" spc="-45" dirty="0">
                <a:latin typeface="Tahoma"/>
                <a:cs typeface="Tahoma"/>
              </a:rPr>
              <a:t>pies?</a:t>
            </a:r>
            <a:endParaRPr sz="1100">
              <a:latin typeface="Tahoma"/>
              <a:cs typeface="Tahoma"/>
            </a:endParaRPr>
          </a:p>
          <a:p>
            <a:pPr marR="366395" algn="ctr">
              <a:lnSpc>
                <a:spcPct val="100000"/>
              </a:lnSpc>
              <a:spcBef>
                <a:spcPts val="340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10" action="ppaction://hlinksldjump"/>
              </a:rPr>
              <a:t>EXERCISE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807172"/>
            <a:ext cx="31572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Correct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following </a:t>
            </a:r>
            <a:r>
              <a:rPr sz="1100" spc="-45" dirty="0">
                <a:latin typeface="Tahoma"/>
                <a:cs typeface="Tahoma"/>
              </a:rPr>
              <a:t>questions. </a:t>
            </a:r>
            <a:r>
              <a:rPr sz="1100" spc="-20" dirty="0">
                <a:latin typeface="Tahoma"/>
                <a:cs typeface="Tahoma"/>
              </a:rPr>
              <a:t>Why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45" dirty="0">
                <a:latin typeface="Tahoma"/>
                <a:cs typeface="Tahoma"/>
              </a:rPr>
              <a:t>they</a:t>
            </a:r>
            <a:r>
              <a:rPr sz="1100" spc="-1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wrong?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381250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827542" y="1319682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34060" y="1288896"/>
            <a:ext cx="1853564" cy="203200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50" dirty="0">
                <a:latin typeface="Tahoma"/>
                <a:cs typeface="Tahoma"/>
              </a:rPr>
              <a:t>would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35" dirty="0">
                <a:latin typeface="Tahoma"/>
                <a:cs typeface="Tahoma"/>
              </a:rPr>
              <a:t>like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eat</a:t>
            </a:r>
            <a:r>
              <a:rPr sz="1100" spc="-9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03183" y="1222086"/>
            <a:ext cx="1073785" cy="92710"/>
          </a:xfrm>
          <a:custGeom>
            <a:avLst/>
            <a:gdLst/>
            <a:ahLst/>
            <a:cxnLst/>
            <a:rect l="l" t="t" r="r" b="b"/>
            <a:pathLst>
              <a:path w="1073785" h="92709">
                <a:moveTo>
                  <a:pt x="1073739" y="92364"/>
                </a:moveTo>
                <a:lnTo>
                  <a:pt x="1042804" y="17092"/>
                </a:lnTo>
                <a:lnTo>
                  <a:pt x="1017308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90226" y="126929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128128" y="1133965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2046413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292593" y="1984857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521360" y="1954059"/>
            <a:ext cx="19272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5" dirty="0">
                <a:latin typeface="Tahoma"/>
                <a:cs typeface="Tahoma"/>
              </a:rPr>
              <a:t>’s </a:t>
            </a: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65" dirty="0">
                <a:latin typeface="Tahoma"/>
                <a:cs typeface="Tahoma"/>
              </a:rPr>
              <a:t>been </a:t>
            </a:r>
            <a:r>
              <a:rPr sz="1100" spc="-45" dirty="0">
                <a:latin typeface="Tahoma"/>
                <a:cs typeface="Tahoma"/>
              </a:rPr>
              <a:t>doing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lately?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70079" y="1887261"/>
            <a:ext cx="272415" cy="92710"/>
          </a:xfrm>
          <a:custGeom>
            <a:avLst/>
            <a:gdLst/>
            <a:ahLst/>
            <a:cxnLst/>
            <a:rect l="l" t="t" r="r" b="b"/>
            <a:pathLst>
              <a:path w="272415" h="92710">
                <a:moveTo>
                  <a:pt x="271896" y="92364"/>
                </a:moveTo>
                <a:lnTo>
                  <a:pt x="240962" y="17092"/>
                </a:lnTo>
                <a:lnTo>
                  <a:pt x="215465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57122" y="193446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267360" y="1531868"/>
            <a:ext cx="2042795" cy="409575"/>
          </a:xfrm>
          <a:prstGeom prst="rect">
            <a:avLst/>
          </a:prstGeom>
        </p:spPr>
        <p:txBody>
          <a:bodyPr vert="horz" wrap="square" lIns="0" tIns="7048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5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strike="sngStrike" spc="-30" dirty="0">
                <a:latin typeface="Tahoma"/>
                <a:cs typeface="Tahoma"/>
              </a:rPr>
              <a:t>did </a:t>
            </a:r>
            <a:r>
              <a:rPr sz="1100" strike="sngStrike" spc="-45" dirty="0">
                <a:latin typeface="Tahoma"/>
                <a:cs typeface="Tahoma"/>
              </a:rPr>
              <a:t>eat</a:t>
            </a:r>
            <a:r>
              <a:rPr sz="1100" strike="noStrike" spc="-45" dirty="0">
                <a:latin typeface="Tahoma"/>
                <a:cs typeface="Tahoma"/>
              </a:rPr>
              <a:t> ate </a:t>
            </a:r>
            <a:r>
              <a:rPr sz="1100" strike="noStrike" spc="-15" dirty="0">
                <a:latin typeface="Tahoma"/>
                <a:cs typeface="Tahoma"/>
              </a:rPr>
              <a:t>all </a:t>
            </a:r>
            <a:r>
              <a:rPr sz="1100" strike="noStrike" spc="-35" dirty="0">
                <a:latin typeface="Tahoma"/>
                <a:cs typeface="Tahoma"/>
              </a:rPr>
              <a:t>of </a:t>
            </a:r>
            <a:r>
              <a:rPr sz="1100" strike="noStrike" spc="-40" dirty="0">
                <a:latin typeface="Tahoma"/>
                <a:cs typeface="Tahoma"/>
              </a:rPr>
              <a:t>the</a:t>
            </a:r>
            <a:r>
              <a:rPr sz="1100" strike="noStrike" spc="240" dirty="0">
                <a:latin typeface="Tahoma"/>
                <a:cs typeface="Tahoma"/>
              </a:rPr>
              <a:t> </a:t>
            </a:r>
            <a:r>
              <a:rPr sz="1100" strike="noStrike" spc="-45" dirty="0">
                <a:latin typeface="Tahoma"/>
                <a:cs typeface="Tahoma"/>
              </a:rPr>
              <a:t>pies?</a:t>
            </a:r>
            <a:endParaRPr sz="1100">
              <a:latin typeface="Tahoma"/>
              <a:cs typeface="Tahoma"/>
            </a:endParaRPr>
          </a:p>
          <a:p>
            <a:pPr marR="366395" algn="ctr">
              <a:lnSpc>
                <a:spcPct val="100000"/>
              </a:lnSpc>
              <a:spcBef>
                <a:spcPts val="340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67360" y="2474619"/>
            <a:ext cx="1333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4.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521360" y="2382252"/>
            <a:ext cx="3987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Where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968552" y="2413050"/>
            <a:ext cx="99060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35" dirty="0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6" name="object 26"/>
          <p:cNvSpPr/>
          <p:nvPr/>
        </p:nvSpPr>
        <p:spPr>
          <a:xfrm>
            <a:off x="1341081" y="2413050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21270" y="2315454"/>
            <a:ext cx="269240" cy="92710"/>
          </a:xfrm>
          <a:custGeom>
            <a:avLst/>
            <a:gdLst/>
            <a:ahLst/>
            <a:cxnLst/>
            <a:rect l="l" t="t" r="r" b="b"/>
            <a:pathLst>
              <a:path w="269240" h="92710">
                <a:moveTo>
                  <a:pt x="269202" y="92364"/>
                </a:moveTo>
                <a:lnTo>
                  <a:pt x="238268" y="17092"/>
                </a:lnTo>
                <a:lnTo>
                  <a:pt x="21277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008313" y="236266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 txBox="1"/>
          <p:nvPr/>
        </p:nvSpPr>
        <p:spPr>
          <a:xfrm>
            <a:off x="1043939" y="2200356"/>
            <a:ext cx="467359" cy="37401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72390">
              <a:lnSpc>
                <a:spcPct val="100000"/>
              </a:lnSpc>
              <a:spcBef>
                <a:spcPts val="295"/>
              </a:spcBef>
            </a:pP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r>
              <a:rPr sz="1100" i="1" spc="95" dirty="0">
                <a:latin typeface="Trebuchet MS"/>
                <a:cs typeface="Trebuchet MS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0396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0" dirty="0">
                <a:hlinkClick r:id="rId11" action="ppaction://hlinksldjump"/>
              </a:rPr>
              <a:t>Interrogative </a:t>
            </a:r>
            <a:r>
              <a:rPr spc="-65" dirty="0">
                <a:hlinkClick r:id="rId11" action="ppaction://hlinksldjump"/>
              </a:rPr>
              <a:t>errors </a:t>
            </a:r>
            <a:r>
              <a:rPr spc="-30" dirty="0">
                <a:hlinkClick r:id="rId11" action="ppaction://hlinksldjump"/>
              </a:rPr>
              <a:t>in</a:t>
            </a:r>
            <a:r>
              <a:rPr spc="130" dirty="0">
                <a:hlinkClick r:id="rId11" action="ppaction://hlinksldjump"/>
              </a:rPr>
              <a:t> </a:t>
            </a:r>
            <a:r>
              <a:rPr spc="60" dirty="0">
                <a:hlinkClick r:id="rId11" action="ppaction://hlinksldjump"/>
              </a:rPr>
              <a:t>DLD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174545"/>
            <a:ext cx="17748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latin typeface="Tahoma"/>
                <a:cs typeface="Tahoma"/>
              </a:rPr>
              <a:t>Van </a:t>
            </a:r>
            <a:r>
              <a:rPr sz="1100" spc="-55" dirty="0">
                <a:latin typeface="Tahoma"/>
                <a:cs typeface="Tahoma"/>
              </a:rPr>
              <a:t>der </a:t>
            </a:r>
            <a:r>
              <a:rPr sz="1100" spc="-25" dirty="0">
                <a:latin typeface="Tahoma"/>
                <a:cs typeface="Tahoma"/>
              </a:rPr>
              <a:t>Lely </a:t>
            </a:r>
            <a:r>
              <a:rPr sz="1100" spc="85" dirty="0">
                <a:latin typeface="Tahoma"/>
                <a:cs typeface="Tahoma"/>
              </a:rPr>
              <a:t>&amp; </a:t>
            </a:r>
            <a:r>
              <a:rPr sz="1100" spc="-5" dirty="0">
                <a:latin typeface="Tahoma"/>
                <a:cs typeface="Tahoma"/>
              </a:rPr>
              <a:t>Battell</a:t>
            </a:r>
            <a:r>
              <a:rPr sz="1100" spc="9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(2003)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459735"/>
            <a:ext cx="2426970" cy="65595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dirty="0">
                <a:latin typeface="Tahoma"/>
                <a:cs typeface="Tahoma"/>
              </a:rPr>
              <a:t>Mrs </a:t>
            </a:r>
            <a:r>
              <a:rPr sz="1100" spc="-30" dirty="0">
                <a:latin typeface="Tahoma"/>
                <a:cs typeface="Tahoma"/>
              </a:rPr>
              <a:t>Brown</a:t>
            </a:r>
            <a:r>
              <a:rPr sz="1100" spc="70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see?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15" dirty="0">
                <a:latin typeface="Tahoma"/>
                <a:cs typeface="Tahoma"/>
              </a:rPr>
              <a:t>What </a:t>
            </a:r>
            <a:r>
              <a:rPr sz="1100" spc="-30" dirty="0">
                <a:latin typeface="Tahoma"/>
                <a:cs typeface="Tahoma"/>
              </a:rPr>
              <a:t>did </a:t>
            </a:r>
            <a:r>
              <a:rPr sz="1100" spc="-45" dirty="0">
                <a:latin typeface="Tahoma"/>
                <a:cs typeface="Tahoma"/>
              </a:rPr>
              <a:t>they</a:t>
            </a:r>
            <a:r>
              <a:rPr sz="1100" spc="9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drank?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20" dirty="0">
                <a:latin typeface="Tahoma"/>
                <a:cs typeface="Tahoma"/>
              </a:rPr>
              <a:t>Which </a:t>
            </a:r>
            <a:r>
              <a:rPr sz="1100" spc="-70" dirty="0">
                <a:latin typeface="Tahoma"/>
                <a:cs typeface="Tahoma"/>
              </a:rPr>
              <a:t>one </a:t>
            </a:r>
            <a:r>
              <a:rPr sz="1100" spc="-30" dirty="0">
                <a:latin typeface="Tahoma"/>
                <a:cs typeface="Tahoma"/>
              </a:rPr>
              <a:t>did </a:t>
            </a:r>
            <a:r>
              <a:rPr sz="1100" dirty="0">
                <a:latin typeface="Tahoma"/>
                <a:cs typeface="Tahoma"/>
              </a:rPr>
              <a:t>Mrs </a:t>
            </a:r>
            <a:r>
              <a:rPr sz="1100" spc="-15" dirty="0">
                <a:latin typeface="Tahoma"/>
                <a:cs typeface="Tahoma"/>
              </a:rPr>
              <a:t>White </a:t>
            </a:r>
            <a:r>
              <a:rPr sz="1100" spc="-80" dirty="0">
                <a:latin typeface="Tahoma"/>
                <a:cs typeface="Tahoma"/>
              </a:rPr>
              <a:t>wore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-21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hat?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22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0396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0" dirty="0">
                <a:hlinkClick r:id="rId11" action="ppaction://hlinksldjump"/>
              </a:rPr>
              <a:t>Interrogative </a:t>
            </a:r>
            <a:r>
              <a:rPr spc="-65" dirty="0">
                <a:hlinkClick r:id="rId11" action="ppaction://hlinksldjump"/>
              </a:rPr>
              <a:t>errors </a:t>
            </a:r>
            <a:r>
              <a:rPr spc="-30" dirty="0">
                <a:hlinkClick r:id="rId11" action="ppaction://hlinksldjump"/>
              </a:rPr>
              <a:t>in</a:t>
            </a:r>
            <a:r>
              <a:rPr spc="130" dirty="0">
                <a:hlinkClick r:id="rId11" action="ppaction://hlinksldjump"/>
              </a:rPr>
              <a:t> </a:t>
            </a:r>
            <a:r>
              <a:rPr spc="60" dirty="0">
                <a:hlinkClick r:id="rId11" action="ppaction://hlinksldjump"/>
              </a:rPr>
              <a:t>DLD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1644280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(18)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2652" y="1582712"/>
            <a:ext cx="104775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95" dirty="0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68285" y="1582712"/>
            <a:ext cx="99060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35" dirty="0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490408" y="1582712"/>
            <a:ext cx="99060" cy="172085"/>
          </a:xfrm>
          <a:prstGeom prst="rect">
            <a:avLst/>
          </a:prstGeom>
          <a:solidFill>
            <a:srgbClr val="C7EAFB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35" dirty="0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900656" y="1582712"/>
            <a:ext cx="260350" cy="172085"/>
          </a:xfrm>
          <a:prstGeom prst="rect">
            <a:avLst/>
          </a:prstGeom>
          <a:solidFill>
            <a:srgbClr val="C7EAFB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dirty="0">
                <a:latin typeface="Tahoma"/>
                <a:cs typeface="Tahoma"/>
              </a:rPr>
              <a:t>ain’t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209304" y="1551926"/>
            <a:ext cx="5810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5" dirty="0">
                <a:latin typeface="Tahoma"/>
                <a:cs typeface="Tahoma"/>
              </a:rPr>
              <a:t>my </a:t>
            </a:r>
            <a:r>
              <a:rPr sz="1100" spc="-45" dirty="0">
                <a:latin typeface="Tahoma"/>
                <a:cs typeface="Tahoma"/>
              </a:rPr>
              <a:t>baby?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08058" y="1485115"/>
            <a:ext cx="353060" cy="92710"/>
          </a:xfrm>
          <a:custGeom>
            <a:avLst/>
            <a:gdLst/>
            <a:ahLst/>
            <a:cxnLst/>
            <a:rect l="l" t="t" r="r" b="b"/>
            <a:pathLst>
              <a:path w="353059" h="92709">
                <a:moveTo>
                  <a:pt x="352714" y="92364"/>
                </a:moveTo>
                <a:lnTo>
                  <a:pt x="321779" y="17092"/>
                </a:lnTo>
                <a:lnTo>
                  <a:pt x="296283" y="0"/>
                </a:lnTo>
                <a:lnTo>
                  <a:pt x="46809" y="0"/>
                </a:lnTo>
                <a:lnTo>
                  <a:pt x="39067" y="1343"/>
                </a:lnTo>
                <a:lnTo>
                  <a:pt x="31690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95100" y="153232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872489" y="1396995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543126" y="1485115"/>
            <a:ext cx="436880" cy="92710"/>
          </a:xfrm>
          <a:custGeom>
            <a:avLst/>
            <a:gdLst/>
            <a:ahLst/>
            <a:cxnLst/>
            <a:rect l="l" t="t" r="r" b="b"/>
            <a:pathLst>
              <a:path w="436880" h="92709">
                <a:moveTo>
                  <a:pt x="436804" y="92364"/>
                </a:moveTo>
                <a:lnTo>
                  <a:pt x="405870" y="17092"/>
                </a:lnTo>
                <a:lnTo>
                  <a:pt x="380373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530169" y="153232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893114" y="1370008"/>
            <a:ext cx="970915" cy="37401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325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295"/>
              </a:spcBef>
              <a:tabLst>
                <a:tab pos="422275" algn="l"/>
                <a:tab pos="744855" algn="l"/>
              </a:tabLst>
            </a:pPr>
            <a:r>
              <a:rPr sz="1100" spc="-65" dirty="0">
                <a:latin typeface="Tahoma"/>
                <a:cs typeface="Tahoma"/>
              </a:rPr>
              <a:t>you	</a:t>
            </a:r>
            <a:r>
              <a:rPr sz="1100" spc="-60" dirty="0">
                <a:latin typeface="Tahoma"/>
                <a:cs typeface="Tahoma"/>
              </a:rPr>
              <a:t>or	</a:t>
            </a:r>
            <a:r>
              <a:rPr sz="1100" spc="-65" dirty="0">
                <a:latin typeface="Tahoma"/>
                <a:cs typeface="Tahoma"/>
              </a:rPr>
              <a:t>you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23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0396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0" dirty="0">
                <a:hlinkClick r:id="rId11" action="ppaction://hlinksldjump"/>
              </a:rPr>
              <a:t>Interrogative </a:t>
            </a:r>
            <a:r>
              <a:rPr spc="-65" dirty="0">
                <a:hlinkClick r:id="rId11" action="ppaction://hlinksldjump"/>
              </a:rPr>
              <a:t>errors </a:t>
            </a:r>
            <a:r>
              <a:rPr spc="-30" dirty="0">
                <a:hlinkClick r:id="rId11" action="ppaction://hlinksldjump"/>
              </a:rPr>
              <a:t>in</a:t>
            </a:r>
            <a:r>
              <a:rPr spc="130" dirty="0">
                <a:hlinkClick r:id="rId11" action="ppaction://hlinksldjump"/>
              </a:rPr>
              <a:t> </a:t>
            </a:r>
            <a:r>
              <a:rPr spc="60" dirty="0">
                <a:hlinkClick r:id="rId11" action="ppaction://hlinksldjump"/>
              </a:rPr>
              <a:t>DLD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67297" y="577340"/>
            <a:ext cx="3379470" cy="53594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20" dirty="0">
                <a:latin typeface="Tahoma"/>
                <a:cs typeface="Tahoma"/>
              </a:rPr>
              <a:t>Poor </a:t>
            </a:r>
            <a:r>
              <a:rPr sz="1100" spc="-55" dirty="0">
                <a:latin typeface="Tahoma"/>
                <a:cs typeface="Tahoma"/>
              </a:rPr>
              <a:t>comprehension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25" dirty="0">
                <a:latin typeface="Tahoma"/>
                <a:cs typeface="Tahoma"/>
              </a:rPr>
              <a:t>Object </a:t>
            </a:r>
            <a:r>
              <a:rPr sz="1100" spc="-45" dirty="0">
                <a:latin typeface="Tahoma"/>
                <a:cs typeface="Tahoma"/>
              </a:rPr>
              <a:t>questions (questions </a:t>
            </a:r>
            <a:r>
              <a:rPr sz="1100" spc="-70" dirty="0">
                <a:latin typeface="Tahoma"/>
                <a:cs typeface="Tahoma"/>
              </a:rPr>
              <a:t>where  </a:t>
            </a:r>
            <a:r>
              <a:rPr sz="1100" dirty="0">
                <a:latin typeface="Tahoma"/>
                <a:cs typeface="Tahoma"/>
              </a:rPr>
              <a:t>‘wh’ </a:t>
            </a:r>
            <a:r>
              <a:rPr sz="1100" spc="-65" dirty="0">
                <a:latin typeface="Tahoma"/>
                <a:cs typeface="Tahoma"/>
              </a:rPr>
              <a:t>word </a:t>
            </a:r>
            <a:r>
              <a:rPr sz="1100" spc="-55" dirty="0">
                <a:latin typeface="Tahoma"/>
                <a:cs typeface="Tahoma"/>
              </a:rPr>
              <a:t>refers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30" dirty="0">
                <a:latin typeface="Tahoma"/>
                <a:cs typeface="Tahoma"/>
              </a:rPr>
              <a:t>object) </a:t>
            </a:r>
            <a:r>
              <a:rPr sz="1100" spc="-35" dirty="0">
                <a:latin typeface="Tahoma"/>
                <a:cs typeface="Tahoma"/>
              </a:rPr>
              <a:t>(Friedmann </a:t>
            </a:r>
            <a:r>
              <a:rPr sz="1100" spc="85" dirty="0">
                <a:latin typeface="Tahoma"/>
                <a:cs typeface="Tahoma"/>
              </a:rPr>
              <a:t>&amp; </a:t>
            </a:r>
            <a:r>
              <a:rPr sz="1100" spc="-45" dirty="0">
                <a:latin typeface="Tahoma"/>
                <a:cs typeface="Tahoma"/>
              </a:rPr>
              <a:t>Novogrodsky,  2011)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79998" y="1200986"/>
            <a:ext cx="3528060" cy="1288415"/>
          </a:xfrm>
          <a:custGeom>
            <a:avLst/>
            <a:gdLst/>
            <a:ahLst/>
            <a:cxnLst/>
            <a:rect l="l" t="t" r="r" b="b"/>
            <a:pathLst>
              <a:path w="3528060" h="1288414">
                <a:moveTo>
                  <a:pt x="0" y="1287831"/>
                </a:moveTo>
                <a:lnTo>
                  <a:pt x="3527950" y="1287831"/>
                </a:lnTo>
                <a:lnTo>
                  <a:pt x="3527950" y="0"/>
                </a:lnTo>
                <a:lnTo>
                  <a:pt x="0" y="0"/>
                </a:lnTo>
                <a:lnTo>
                  <a:pt x="0" y="128783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14299" y="1345238"/>
            <a:ext cx="1721250" cy="1143579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2151736" y="1256382"/>
            <a:ext cx="1525216" cy="1232435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79997" y="2621419"/>
            <a:ext cx="593090" cy="172085"/>
          </a:xfrm>
          <a:custGeom>
            <a:avLst/>
            <a:gdLst/>
            <a:ahLst/>
            <a:cxnLst/>
            <a:rect l="l" t="t" r="r" b="b"/>
            <a:pathLst>
              <a:path w="593090" h="172085">
                <a:moveTo>
                  <a:pt x="0" y="172072"/>
                </a:moveTo>
                <a:lnTo>
                  <a:pt x="593051" y="172072"/>
                </a:lnTo>
                <a:lnTo>
                  <a:pt x="593051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819238" y="2621419"/>
            <a:ext cx="461645" cy="172085"/>
          </a:xfrm>
          <a:custGeom>
            <a:avLst/>
            <a:gdLst/>
            <a:ahLst/>
            <a:cxnLst/>
            <a:rect l="l" t="t" r="r" b="b"/>
            <a:pathLst>
              <a:path w="461644" h="172085">
                <a:moveTo>
                  <a:pt x="0" y="172072"/>
                </a:moveTo>
                <a:lnTo>
                  <a:pt x="461048" y="172072"/>
                </a:lnTo>
                <a:lnTo>
                  <a:pt x="461048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326464" y="2621419"/>
            <a:ext cx="440055" cy="172085"/>
          </a:xfrm>
          <a:custGeom>
            <a:avLst/>
            <a:gdLst/>
            <a:ahLst/>
            <a:cxnLst/>
            <a:rect l="l" t="t" r="r" b="b"/>
            <a:pathLst>
              <a:path w="440055" h="172085">
                <a:moveTo>
                  <a:pt x="0" y="172072"/>
                </a:moveTo>
                <a:lnTo>
                  <a:pt x="439496" y="172072"/>
                </a:lnTo>
                <a:lnTo>
                  <a:pt x="439496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67297" y="2590620"/>
            <a:ext cx="16770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Which cat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20" dirty="0">
                <a:latin typeface="Tahoma"/>
                <a:cs typeface="Tahoma"/>
              </a:rPr>
              <a:t>biting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14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dog?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79997" y="2874467"/>
            <a:ext cx="593090" cy="172085"/>
          </a:xfrm>
          <a:custGeom>
            <a:avLst/>
            <a:gdLst/>
            <a:ahLst/>
            <a:cxnLst/>
            <a:rect l="l" t="t" r="r" b="b"/>
            <a:pathLst>
              <a:path w="593090" h="172085">
                <a:moveTo>
                  <a:pt x="0" y="172072"/>
                </a:moveTo>
                <a:lnTo>
                  <a:pt x="593051" y="172072"/>
                </a:lnTo>
                <a:lnTo>
                  <a:pt x="593051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819238" y="2874467"/>
            <a:ext cx="86360" cy="172085"/>
          </a:xfrm>
          <a:custGeom>
            <a:avLst/>
            <a:gdLst/>
            <a:ahLst/>
            <a:cxnLst/>
            <a:rect l="l" t="t" r="r" b="b"/>
            <a:pathLst>
              <a:path w="86359" h="172085">
                <a:moveTo>
                  <a:pt x="0" y="172072"/>
                </a:moveTo>
                <a:lnTo>
                  <a:pt x="86207" y="172072"/>
                </a:lnTo>
                <a:lnTo>
                  <a:pt x="86207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51623" y="2874467"/>
            <a:ext cx="440055" cy="172085"/>
          </a:xfrm>
          <a:custGeom>
            <a:avLst/>
            <a:gdLst/>
            <a:ahLst/>
            <a:cxnLst/>
            <a:rect l="l" t="t" r="r" b="b"/>
            <a:pathLst>
              <a:path w="440055" h="172085">
                <a:moveTo>
                  <a:pt x="0" y="172072"/>
                </a:moveTo>
                <a:lnTo>
                  <a:pt x="439496" y="172072"/>
                </a:lnTo>
                <a:lnTo>
                  <a:pt x="439496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437297" y="2874467"/>
            <a:ext cx="328930" cy="172085"/>
          </a:xfrm>
          <a:custGeom>
            <a:avLst/>
            <a:gdLst/>
            <a:ahLst/>
            <a:cxnLst/>
            <a:rect l="l" t="t" r="r" b="b"/>
            <a:pathLst>
              <a:path w="328930" h="172085">
                <a:moveTo>
                  <a:pt x="0" y="172072"/>
                </a:moveTo>
                <a:lnTo>
                  <a:pt x="328663" y="172072"/>
                </a:lnTo>
                <a:lnTo>
                  <a:pt x="328663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167297" y="2843668"/>
            <a:ext cx="16770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Which cat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55" dirty="0">
                <a:latin typeface="Tahoma"/>
                <a:cs typeface="Tahoma"/>
              </a:rPr>
              <a:t>dog</a:t>
            </a:r>
            <a:r>
              <a:rPr sz="1100" spc="17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biting?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24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80657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5" dirty="0">
                <a:hlinkClick r:id="rId12" action="ppaction://hlinksldjump"/>
              </a:rPr>
              <a:t>Interrogatives </a:t>
            </a:r>
            <a:r>
              <a:rPr spc="-30" dirty="0">
                <a:hlinkClick r:id="rId12" action="ppaction://hlinksldjump"/>
              </a:rPr>
              <a:t>in</a:t>
            </a:r>
            <a:r>
              <a:rPr spc="75" dirty="0">
                <a:hlinkClick r:id="rId12" action="ppaction://hlinksldjump"/>
              </a:rPr>
              <a:t> </a:t>
            </a:r>
            <a:r>
              <a:rPr spc="-15" dirty="0">
                <a:hlinkClick r:id="rId12" action="ppaction://hlinksldjump"/>
              </a:rPr>
              <a:t>Autism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320620"/>
            <a:ext cx="3495040" cy="61722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399415">
              <a:lnSpc>
                <a:spcPct val="102600"/>
              </a:lnSpc>
              <a:spcBef>
                <a:spcPts val="55"/>
              </a:spcBef>
            </a:pPr>
            <a:r>
              <a:rPr sz="1100" spc="-35" dirty="0">
                <a:latin typeface="Tahoma"/>
                <a:cs typeface="Tahoma"/>
              </a:rPr>
              <a:t>Children </a:t>
            </a:r>
            <a:r>
              <a:rPr sz="1100" spc="-25" dirty="0">
                <a:latin typeface="Tahoma"/>
                <a:cs typeface="Tahoma"/>
              </a:rPr>
              <a:t>with </a:t>
            </a:r>
            <a:r>
              <a:rPr sz="1100" spc="-35" dirty="0">
                <a:latin typeface="Tahoma"/>
                <a:cs typeface="Tahoma"/>
              </a:rPr>
              <a:t>autism </a:t>
            </a:r>
            <a:r>
              <a:rPr sz="1100" spc="-30" dirty="0">
                <a:latin typeface="Tahoma"/>
                <a:cs typeface="Tahoma"/>
              </a:rPr>
              <a:t>exhibit </a:t>
            </a:r>
            <a:r>
              <a:rPr sz="1100" spc="-65" dirty="0">
                <a:latin typeface="Tahoma"/>
                <a:cs typeface="Tahoma"/>
              </a:rPr>
              <a:t>delayed </a:t>
            </a:r>
            <a:r>
              <a:rPr sz="1100" spc="-75" dirty="0">
                <a:latin typeface="Tahoma"/>
                <a:cs typeface="Tahoma"/>
              </a:rPr>
              <a:t>use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5" dirty="0">
                <a:latin typeface="Tahoma"/>
                <a:cs typeface="Tahoma"/>
              </a:rPr>
              <a:t>questions  (spontaneous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usage)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1100" spc="65" dirty="0">
                <a:latin typeface="Tahoma"/>
                <a:cs typeface="Tahoma"/>
              </a:rPr>
              <a:t>A </a:t>
            </a:r>
            <a:r>
              <a:rPr sz="1100" spc="-25" dirty="0">
                <a:latin typeface="Tahoma"/>
                <a:cs typeface="Tahoma"/>
              </a:rPr>
              <a:t>syntactic, </a:t>
            </a:r>
            <a:r>
              <a:rPr sz="1100" spc="-60" dirty="0">
                <a:latin typeface="Tahoma"/>
                <a:cs typeface="Tahoma"/>
              </a:rPr>
              <a:t>or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40" dirty="0">
                <a:latin typeface="Tahoma"/>
                <a:cs typeface="Tahoma"/>
              </a:rPr>
              <a:t>pragmatic </a:t>
            </a:r>
            <a:r>
              <a:rPr sz="1100" spc="-25" dirty="0">
                <a:latin typeface="Tahoma"/>
                <a:cs typeface="Tahoma"/>
              </a:rPr>
              <a:t>difficulty? </a:t>
            </a:r>
            <a:r>
              <a:rPr sz="1100" spc="-20" dirty="0">
                <a:latin typeface="Tahoma"/>
                <a:cs typeface="Tahoma"/>
              </a:rPr>
              <a:t>(Jyotishi </a:t>
            </a:r>
            <a:r>
              <a:rPr sz="1100" spc="-35" dirty="0">
                <a:latin typeface="Tahoma"/>
                <a:cs typeface="Tahoma"/>
              </a:rPr>
              <a:t>et </a:t>
            </a:r>
            <a:r>
              <a:rPr sz="1100" spc="-30" dirty="0">
                <a:latin typeface="Tahoma"/>
                <a:cs typeface="Tahoma"/>
              </a:rPr>
              <a:t>al.</a:t>
            </a:r>
            <a:r>
              <a:rPr sz="1100" spc="7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2017)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6896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3333B2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67297" y="1160689"/>
            <a:ext cx="19812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-60" dirty="0">
                <a:latin typeface="Tahoma"/>
                <a:cs typeface="Tahoma"/>
              </a:rPr>
              <a:t>you </a:t>
            </a:r>
            <a:r>
              <a:rPr sz="1100" spc="-35" dirty="0">
                <a:latin typeface="Tahoma"/>
                <a:cs typeface="Tahoma"/>
              </a:rPr>
              <a:t>is, </a:t>
            </a:r>
            <a:r>
              <a:rPr sz="1100" spc="-60" dirty="0">
                <a:latin typeface="Tahoma"/>
                <a:cs typeface="Tahoma"/>
              </a:rPr>
              <a:t>or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dirty="0">
                <a:latin typeface="Tahoma"/>
                <a:cs typeface="Tahoma"/>
              </a:rPr>
              <a:t>ain’t </a:t>
            </a:r>
            <a:r>
              <a:rPr sz="1100" spc="-55" dirty="0">
                <a:latin typeface="Tahoma"/>
                <a:cs typeface="Tahoma"/>
              </a:rPr>
              <a:t>my</a:t>
            </a:r>
            <a:r>
              <a:rPr sz="1100" spc="2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baby?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67360" y="1445880"/>
            <a:ext cx="3016885" cy="65595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40" dirty="0">
                <a:latin typeface="Tahoma"/>
                <a:cs typeface="Tahoma"/>
              </a:rPr>
              <a:t>Non-standard </a:t>
            </a:r>
            <a:r>
              <a:rPr sz="1100" spc="-60" dirty="0">
                <a:latin typeface="Tahoma"/>
                <a:cs typeface="Tahoma"/>
              </a:rPr>
              <a:t>agreement </a:t>
            </a:r>
            <a:r>
              <a:rPr sz="1100" spc="-50" dirty="0">
                <a:latin typeface="Tahoma"/>
                <a:cs typeface="Tahoma"/>
              </a:rPr>
              <a:t>morphology </a:t>
            </a:r>
            <a:r>
              <a:rPr sz="1100" spc="-45" dirty="0">
                <a:latin typeface="Tahoma"/>
                <a:cs typeface="Tahoma"/>
              </a:rPr>
              <a:t>(</a:t>
            </a:r>
            <a:r>
              <a:rPr sz="1100" i="1" spc="-45" dirty="0">
                <a:latin typeface="Trebuchet MS"/>
                <a:cs typeface="Trebuchet MS"/>
              </a:rPr>
              <a:t>you </a:t>
            </a:r>
            <a:r>
              <a:rPr sz="1100" i="1" spc="-70" dirty="0">
                <a:latin typeface="Trebuchet MS"/>
                <a:cs typeface="Trebuchet MS"/>
              </a:rPr>
              <a:t>is. </a:t>
            </a:r>
            <a:r>
              <a:rPr sz="1100" i="1" spc="-105" dirty="0">
                <a:latin typeface="Trebuchet MS"/>
                <a:cs typeface="Trebuchet MS"/>
              </a:rPr>
              <a:t>. .</a:t>
            </a:r>
            <a:r>
              <a:rPr sz="1100" i="1" spc="15" dirty="0">
                <a:latin typeface="Trebuchet MS"/>
                <a:cs typeface="Trebuchet MS"/>
              </a:rPr>
              <a:t> </a:t>
            </a:r>
            <a:r>
              <a:rPr sz="1100" dirty="0"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40" dirty="0">
                <a:latin typeface="Tahoma"/>
                <a:cs typeface="Tahoma"/>
              </a:rPr>
              <a:t>Non-standard </a:t>
            </a:r>
            <a:r>
              <a:rPr sz="1100" spc="-50" dirty="0">
                <a:latin typeface="Tahoma"/>
                <a:cs typeface="Tahoma"/>
              </a:rPr>
              <a:t>form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55" dirty="0">
                <a:latin typeface="Tahoma"/>
                <a:cs typeface="Tahoma"/>
              </a:rPr>
              <a:t>negated </a:t>
            </a:r>
            <a:r>
              <a:rPr sz="1100" spc="-40" dirty="0">
                <a:latin typeface="Tahoma"/>
                <a:cs typeface="Tahoma"/>
              </a:rPr>
              <a:t>copula</a:t>
            </a:r>
            <a:r>
              <a:rPr sz="1100" spc="-3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(</a:t>
            </a:r>
            <a:r>
              <a:rPr sz="1100" i="1" spc="-40" dirty="0">
                <a:latin typeface="Trebuchet MS"/>
                <a:cs typeface="Trebuchet MS"/>
              </a:rPr>
              <a:t>ain’t</a:t>
            </a:r>
            <a:r>
              <a:rPr sz="1100" spc="-40" dirty="0"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35" dirty="0">
                <a:latin typeface="Tahoma"/>
                <a:cs typeface="Tahoma"/>
              </a:rPr>
              <a:t>Movement </a:t>
            </a:r>
            <a:r>
              <a:rPr sz="1100" spc="-25" dirty="0">
                <a:latin typeface="Tahoma"/>
                <a:cs typeface="Tahoma"/>
              </a:rPr>
              <a:t>without </a:t>
            </a:r>
            <a:r>
              <a:rPr sz="1100" spc="-40" dirty="0">
                <a:latin typeface="Tahoma"/>
                <a:cs typeface="Tahoma"/>
              </a:rPr>
              <a:t>deletion </a:t>
            </a:r>
            <a:r>
              <a:rPr sz="1100" spc="-70" dirty="0">
                <a:latin typeface="Tahoma"/>
                <a:cs typeface="Tahoma"/>
              </a:rPr>
              <a:t>(see</a:t>
            </a:r>
            <a:r>
              <a:rPr sz="1100" spc="17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later)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68148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13" action="ppaction://hlinksldjump"/>
              </a:rPr>
              <a:t>(3) </a:t>
            </a:r>
            <a:r>
              <a:rPr spc="-30" dirty="0">
                <a:hlinkClick r:id="rId13" action="ppaction://hlinksldjump"/>
              </a:rPr>
              <a:t>Exclamative</a:t>
            </a:r>
            <a:r>
              <a:rPr dirty="0">
                <a:hlinkClick r:id="rId13" action="ppaction://hlinksldjump"/>
              </a:rPr>
              <a:t> </a:t>
            </a:r>
            <a:r>
              <a:rPr spc="-45" dirty="0">
                <a:hlinkClick r:id="rId13" action="ppaction://hlinksldjump"/>
              </a:rPr>
              <a:t>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82216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(19)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5690" y="1313015"/>
            <a:ext cx="319405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15" dirty="0">
                <a:latin typeface="Tahoma"/>
                <a:cs typeface="Tahoma"/>
              </a:rPr>
              <a:t>What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28141" y="1282216"/>
            <a:ext cx="6616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40" dirty="0">
                <a:latin typeface="Tahoma"/>
                <a:cs typeface="Tahoma"/>
              </a:rPr>
              <a:t>nice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guy!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860117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(20)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39952" y="1767762"/>
            <a:ext cx="2476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10" dirty="0">
                <a:latin typeface="Tahoma"/>
                <a:cs typeface="Tahoma"/>
              </a:rPr>
              <a:t>B</a:t>
            </a:r>
            <a:r>
              <a:rPr sz="1100" spc="-20" dirty="0">
                <a:latin typeface="Tahoma"/>
                <a:cs typeface="Tahoma"/>
              </a:rPr>
              <a:t>o</a:t>
            </a:r>
            <a:r>
              <a:rPr sz="1100" spc="-45" dirty="0">
                <a:latin typeface="Tahoma"/>
                <a:cs typeface="Tahoma"/>
              </a:rPr>
              <a:t>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35900" y="1798561"/>
            <a:ext cx="223520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110" dirty="0">
                <a:latin typeface="Tahoma"/>
                <a:cs typeface="Tahoma"/>
              </a:rPr>
              <a:t>w</a:t>
            </a:r>
            <a:r>
              <a:rPr sz="1100" spc="-65" dirty="0">
                <a:latin typeface="Tahoma"/>
                <a:cs typeface="Tahoma"/>
              </a:rPr>
              <a:t>as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482712" y="1798561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50778" y="1700964"/>
            <a:ext cx="281940" cy="92710"/>
          </a:xfrm>
          <a:custGeom>
            <a:avLst/>
            <a:gdLst/>
            <a:ahLst/>
            <a:cxnLst/>
            <a:rect l="l" t="t" r="r" b="b"/>
            <a:pathLst>
              <a:path w="281940" h="92710">
                <a:moveTo>
                  <a:pt x="281325" y="92364"/>
                </a:moveTo>
                <a:lnTo>
                  <a:pt x="250390" y="17092"/>
                </a:lnTo>
                <a:lnTo>
                  <a:pt x="224894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37820" y="174817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179499" y="1585845"/>
            <a:ext cx="756285" cy="37401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128270">
              <a:lnSpc>
                <a:spcPct val="100000"/>
              </a:lnSpc>
              <a:spcBef>
                <a:spcPts val="295"/>
              </a:spcBef>
            </a:pPr>
            <a:r>
              <a:rPr sz="1100" spc="15" dirty="0">
                <a:latin typeface="Tahoma"/>
                <a:cs typeface="Tahoma"/>
              </a:rPr>
              <a:t>it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r>
              <a:rPr sz="1100" i="1" spc="15" dirty="0">
                <a:latin typeface="Trebuchet MS"/>
                <a:cs typeface="Trebuchet MS"/>
              </a:rPr>
              <a:t> </a:t>
            </a:r>
            <a:r>
              <a:rPr sz="1100" spc="-40" dirty="0">
                <a:latin typeface="Tahoma"/>
                <a:cs typeface="Tahoma"/>
              </a:rPr>
              <a:t>awful!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26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68148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13" action="ppaction://hlinksldjump"/>
              </a:rPr>
              <a:t>(3) </a:t>
            </a:r>
            <a:r>
              <a:rPr spc="-30" dirty="0">
                <a:hlinkClick r:id="rId13" action="ppaction://hlinksldjump"/>
              </a:rPr>
              <a:t>Exclamative</a:t>
            </a:r>
            <a:r>
              <a:rPr dirty="0">
                <a:hlinkClick r:id="rId13" action="ppaction://hlinksldjump"/>
              </a:rPr>
              <a:t> </a:t>
            </a:r>
            <a:r>
              <a:rPr spc="-45" dirty="0">
                <a:hlinkClick r:id="rId13" action="ppaction://hlinksldjump"/>
              </a:rPr>
              <a:t>mood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877886"/>
            <a:ext cx="3545840" cy="78930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48895">
              <a:lnSpc>
                <a:spcPct val="102699"/>
              </a:lnSpc>
              <a:spcBef>
                <a:spcPts val="55"/>
              </a:spcBef>
            </a:pPr>
            <a:r>
              <a:rPr sz="1100" spc="-10" dirty="0">
                <a:latin typeface="Tahoma"/>
                <a:cs typeface="Tahoma"/>
              </a:rPr>
              <a:t>Do </a:t>
            </a:r>
            <a:r>
              <a:rPr sz="1100" spc="-45" dirty="0">
                <a:latin typeface="Tahoma"/>
                <a:cs typeface="Tahoma"/>
              </a:rPr>
              <a:t>exclamatives </a:t>
            </a:r>
            <a:r>
              <a:rPr sz="1100" spc="-55" dirty="0">
                <a:latin typeface="Tahoma"/>
                <a:cs typeface="Tahoma"/>
              </a:rPr>
              <a:t>develop </a:t>
            </a:r>
            <a:r>
              <a:rPr sz="1100" spc="-40" dirty="0">
                <a:latin typeface="Tahoma"/>
                <a:cs typeface="Tahoma"/>
              </a:rPr>
              <a:t>from </a:t>
            </a:r>
            <a:r>
              <a:rPr sz="1100" spc="-35" dirty="0">
                <a:latin typeface="Tahoma"/>
                <a:cs typeface="Tahoma"/>
              </a:rPr>
              <a:t>interrogatives? (Goldberg, </a:t>
            </a:r>
            <a:r>
              <a:rPr sz="1100" spc="15" dirty="0">
                <a:latin typeface="Tahoma"/>
                <a:cs typeface="Tahoma"/>
              </a:rPr>
              <a:t>A.  </a:t>
            </a:r>
            <a:r>
              <a:rPr sz="1100" spc="-10" dirty="0">
                <a:latin typeface="Tahoma"/>
                <a:cs typeface="Tahoma"/>
              </a:rPr>
              <a:t>E.,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2006)?</a:t>
            </a:r>
            <a:endParaRPr sz="110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  <a:spcBef>
                <a:spcPts val="635"/>
              </a:spcBef>
            </a:pPr>
            <a:r>
              <a:rPr sz="1100" spc="-30" dirty="0">
                <a:latin typeface="Tahoma"/>
                <a:cs typeface="Tahoma"/>
              </a:rPr>
              <a:t>Can </a:t>
            </a:r>
            <a:r>
              <a:rPr sz="1100" spc="-100" dirty="0">
                <a:latin typeface="Tahoma"/>
                <a:cs typeface="Tahoma"/>
              </a:rPr>
              <a:t>we </a:t>
            </a:r>
            <a:r>
              <a:rPr sz="1100" spc="-75" dirty="0">
                <a:latin typeface="Tahoma"/>
                <a:cs typeface="Tahoma"/>
              </a:rPr>
              <a:t>use </a:t>
            </a:r>
            <a:r>
              <a:rPr sz="1100" spc="-45" dirty="0">
                <a:latin typeface="Tahoma"/>
                <a:cs typeface="Tahoma"/>
              </a:rPr>
              <a:t>exclamatives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model </a:t>
            </a:r>
            <a:r>
              <a:rPr sz="1100" spc="-35" dirty="0">
                <a:latin typeface="Tahoma"/>
                <a:cs typeface="Tahoma"/>
              </a:rPr>
              <a:t>grammatical </a:t>
            </a:r>
            <a:r>
              <a:rPr sz="1100" spc="-45" dirty="0">
                <a:latin typeface="Tahoma"/>
                <a:cs typeface="Tahoma"/>
              </a:rPr>
              <a:t>properties </a:t>
            </a:r>
            <a:r>
              <a:rPr sz="1100" spc="-35" dirty="0">
                <a:latin typeface="Tahoma"/>
                <a:cs typeface="Tahoma"/>
              </a:rPr>
              <a:t>of  interrogatives?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27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68148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13" action="ppaction://hlinksldjump"/>
              </a:rPr>
              <a:t>(3) </a:t>
            </a:r>
            <a:r>
              <a:rPr spc="-30" dirty="0">
                <a:hlinkClick r:id="rId13" action="ppaction://hlinksldjump"/>
              </a:rPr>
              <a:t>Exclamative</a:t>
            </a:r>
            <a:r>
              <a:rPr dirty="0">
                <a:hlinkClick r:id="rId13" action="ppaction://hlinksldjump"/>
              </a:rPr>
              <a:t> </a:t>
            </a:r>
            <a:r>
              <a:rPr spc="-45" dirty="0">
                <a:hlinkClick r:id="rId13" action="ppaction://hlinksldjump"/>
              </a:rPr>
              <a:t>mood</a:t>
            </a:r>
          </a:p>
        </p:txBody>
      </p:sp>
      <p:sp>
        <p:nvSpPr>
          <p:cNvPr id="10" name="object 10"/>
          <p:cNvSpPr/>
          <p:nvPr/>
        </p:nvSpPr>
        <p:spPr>
          <a:xfrm>
            <a:off x="912749" y="1911680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244259" y="1880894"/>
            <a:ext cx="107569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Boy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30" dirty="0">
                <a:latin typeface="Tahoma"/>
                <a:cs typeface="Tahoma"/>
              </a:rPr>
              <a:t>fast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92937" y="1814084"/>
            <a:ext cx="269240" cy="92710"/>
          </a:xfrm>
          <a:custGeom>
            <a:avLst/>
            <a:gdLst/>
            <a:ahLst/>
            <a:cxnLst/>
            <a:rect l="l" t="t" r="r" b="b"/>
            <a:pathLst>
              <a:path w="269240" h="92710">
                <a:moveTo>
                  <a:pt x="269202" y="92364"/>
                </a:moveTo>
                <a:lnTo>
                  <a:pt x="238267" y="17092"/>
                </a:lnTo>
                <a:lnTo>
                  <a:pt x="21277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79979" y="1861289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167297" y="877886"/>
            <a:ext cx="3545840" cy="98996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48895">
              <a:lnSpc>
                <a:spcPct val="102699"/>
              </a:lnSpc>
              <a:spcBef>
                <a:spcPts val="55"/>
              </a:spcBef>
            </a:pPr>
            <a:r>
              <a:rPr sz="1100" spc="-10" dirty="0">
                <a:latin typeface="Tahoma"/>
                <a:cs typeface="Tahoma"/>
              </a:rPr>
              <a:t>Do </a:t>
            </a:r>
            <a:r>
              <a:rPr sz="1100" spc="-45" dirty="0">
                <a:latin typeface="Tahoma"/>
                <a:cs typeface="Tahoma"/>
              </a:rPr>
              <a:t>exclamatives </a:t>
            </a:r>
            <a:r>
              <a:rPr sz="1100" spc="-55" dirty="0">
                <a:latin typeface="Tahoma"/>
                <a:cs typeface="Tahoma"/>
              </a:rPr>
              <a:t>develop </a:t>
            </a:r>
            <a:r>
              <a:rPr sz="1100" spc="-40" dirty="0">
                <a:latin typeface="Tahoma"/>
                <a:cs typeface="Tahoma"/>
              </a:rPr>
              <a:t>from </a:t>
            </a:r>
            <a:r>
              <a:rPr sz="1100" spc="-35" dirty="0">
                <a:latin typeface="Tahoma"/>
                <a:cs typeface="Tahoma"/>
              </a:rPr>
              <a:t>interrogatives? (Goldberg, </a:t>
            </a:r>
            <a:r>
              <a:rPr sz="1100" spc="15" dirty="0">
                <a:latin typeface="Tahoma"/>
                <a:cs typeface="Tahoma"/>
              </a:rPr>
              <a:t>A.  </a:t>
            </a:r>
            <a:r>
              <a:rPr sz="1100" spc="-10" dirty="0">
                <a:latin typeface="Tahoma"/>
                <a:cs typeface="Tahoma"/>
              </a:rPr>
              <a:t>E.,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2006)?</a:t>
            </a:r>
            <a:endParaRPr sz="110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  <a:spcBef>
                <a:spcPts val="635"/>
              </a:spcBef>
            </a:pPr>
            <a:r>
              <a:rPr sz="1100" spc="-30" dirty="0">
                <a:latin typeface="Tahoma"/>
                <a:cs typeface="Tahoma"/>
              </a:rPr>
              <a:t>Can </a:t>
            </a:r>
            <a:r>
              <a:rPr sz="1100" spc="-100" dirty="0">
                <a:latin typeface="Tahoma"/>
                <a:cs typeface="Tahoma"/>
              </a:rPr>
              <a:t>we </a:t>
            </a:r>
            <a:r>
              <a:rPr sz="1100" spc="-75" dirty="0">
                <a:latin typeface="Tahoma"/>
                <a:cs typeface="Tahoma"/>
              </a:rPr>
              <a:t>use </a:t>
            </a:r>
            <a:r>
              <a:rPr sz="1100" spc="-45" dirty="0">
                <a:latin typeface="Tahoma"/>
                <a:cs typeface="Tahoma"/>
              </a:rPr>
              <a:t>exclamatives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model </a:t>
            </a:r>
            <a:r>
              <a:rPr sz="1100" spc="-35" dirty="0">
                <a:latin typeface="Tahoma"/>
                <a:cs typeface="Tahoma"/>
              </a:rPr>
              <a:t>grammatical </a:t>
            </a:r>
            <a:r>
              <a:rPr sz="1100" spc="-45" dirty="0">
                <a:latin typeface="Tahoma"/>
                <a:cs typeface="Tahoma"/>
              </a:rPr>
              <a:t>properties </a:t>
            </a:r>
            <a:r>
              <a:rPr sz="1100" spc="-35" dirty="0">
                <a:latin typeface="Tahoma"/>
                <a:cs typeface="Tahoma"/>
              </a:rPr>
              <a:t>of  interrogatives?</a:t>
            </a:r>
            <a:endParaRPr sz="1100">
              <a:latin typeface="Tahoma"/>
              <a:cs typeface="Tahoma"/>
            </a:endParaRPr>
          </a:p>
          <a:p>
            <a:pPr marL="460375">
              <a:lnSpc>
                <a:spcPct val="100000"/>
              </a:lnSpc>
              <a:spcBef>
                <a:spcPts val="680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56959" y="2382901"/>
            <a:ext cx="104775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95" dirty="0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634885" y="2382901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397433" y="2352102"/>
            <a:ext cx="6654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30" dirty="0">
                <a:latin typeface="Tahoma"/>
                <a:cs typeface="Tahoma"/>
              </a:rPr>
              <a:t>fast</a:t>
            </a:r>
            <a:r>
              <a:rPr sz="1100" spc="-8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312381" y="2285304"/>
            <a:ext cx="272415" cy="92710"/>
          </a:xfrm>
          <a:custGeom>
            <a:avLst/>
            <a:gdLst/>
            <a:ahLst/>
            <a:cxnLst/>
            <a:rect l="l" t="t" r="r" b="b"/>
            <a:pathLst>
              <a:path w="272415" h="92710">
                <a:moveTo>
                  <a:pt x="271896" y="92364"/>
                </a:moveTo>
                <a:lnTo>
                  <a:pt x="240961" y="17092"/>
                </a:lnTo>
                <a:lnTo>
                  <a:pt x="215465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299423" y="233251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4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336397" y="2197171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60589" y="2444469"/>
            <a:ext cx="1644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718221" y="2382901"/>
            <a:ext cx="99060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35" dirty="0">
                <a:latin typeface="Tahoma"/>
                <a:cs typeface="Tahoma"/>
              </a:rPr>
              <a:t>is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2090762" y="2382901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770951" y="2285304"/>
            <a:ext cx="269240" cy="92710"/>
          </a:xfrm>
          <a:custGeom>
            <a:avLst/>
            <a:gdLst/>
            <a:ahLst/>
            <a:cxnLst/>
            <a:rect l="l" t="t" r="r" b="b"/>
            <a:pathLst>
              <a:path w="269239" h="92710">
                <a:moveTo>
                  <a:pt x="269202" y="92364"/>
                </a:moveTo>
                <a:lnTo>
                  <a:pt x="238267" y="17092"/>
                </a:lnTo>
                <a:lnTo>
                  <a:pt x="21277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757993" y="2332510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4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1422272" y="2170184"/>
            <a:ext cx="1075690" cy="37401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R="110489" algn="ctr">
              <a:lnSpc>
                <a:spcPct val="100000"/>
              </a:lnSpc>
              <a:spcBef>
                <a:spcPts val="325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295"/>
              </a:spcBef>
              <a:tabLst>
                <a:tab pos="443230" algn="l"/>
              </a:tabLst>
            </a:pPr>
            <a:r>
              <a:rPr sz="1100" spc="-20" dirty="0">
                <a:latin typeface="Tahoma"/>
                <a:cs typeface="Tahoma"/>
              </a:rPr>
              <a:t>Boy	</a:t>
            </a:r>
            <a:r>
              <a:rPr sz="1100" spc="-75" dirty="0">
                <a:latin typeface="Tahoma"/>
                <a:cs typeface="Tahoma"/>
              </a:rPr>
              <a:t>he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30" dirty="0">
                <a:latin typeface="Tahoma"/>
                <a:cs typeface="Tahoma"/>
              </a:rPr>
              <a:t>fast</a:t>
            </a:r>
            <a:r>
              <a:rPr sz="1100" spc="-8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27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57226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14" action="ppaction://hlinksldjump"/>
              </a:rPr>
              <a:t>(4) </a:t>
            </a:r>
            <a:r>
              <a:rPr spc="-60" dirty="0">
                <a:hlinkClick r:id="rId14" action="ppaction://hlinksldjump"/>
              </a:rPr>
              <a:t>Imperative</a:t>
            </a:r>
            <a:r>
              <a:rPr spc="35" dirty="0">
                <a:hlinkClick r:id="rId14" action="ppaction://hlinksldjump"/>
              </a:rPr>
              <a:t> </a:t>
            </a:r>
            <a:r>
              <a:rPr spc="-45" dirty="0">
                <a:hlinkClick r:id="rId14" action="ppaction://hlinksldjump"/>
              </a:rPr>
              <a:t>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390128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(21)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390128"/>
            <a:ext cx="1713864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(You) </a:t>
            </a:r>
            <a:r>
              <a:rPr sz="1100" b="1" spc="-45" dirty="0">
                <a:latin typeface="Arial"/>
                <a:cs typeface="Arial"/>
              </a:rPr>
              <a:t>be </a:t>
            </a:r>
            <a:r>
              <a:rPr sz="1100" spc="-35" dirty="0">
                <a:latin typeface="Tahoma"/>
                <a:cs typeface="Tahoma"/>
              </a:rPr>
              <a:t>quiet </a:t>
            </a:r>
            <a:r>
              <a:rPr sz="1100" spc="-25" dirty="0">
                <a:latin typeface="Tahoma"/>
                <a:cs typeface="Tahoma"/>
              </a:rPr>
              <a:t>in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library!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698242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(22)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3234" y="1698242"/>
            <a:ext cx="15576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(You) </a:t>
            </a:r>
            <a:r>
              <a:rPr sz="1100" b="1" spc="-20" dirty="0">
                <a:latin typeface="Arial"/>
                <a:cs typeface="Arial"/>
              </a:rPr>
              <a:t>don’t </a:t>
            </a:r>
            <a:r>
              <a:rPr sz="1100" b="1" spc="-50" dirty="0">
                <a:latin typeface="Arial"/>
                <a:cs typeface="Arial"/>
              </a:rPr>
              <a:t>drive </a:t>
            </a:r>
            <a:r>
              <a:rPr sz="1100" spc="-65" dirty="0">
                <a:latin typeface="Tahoma"/>
                <a:cs typeface="Tahoma"/>
              </a:rPr>
              <a:t>so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fast!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57226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14" action="ppaction://hlinksldjump"/>
              </a:rPr>
              <a:t>(4) </a:t>
            </a:r>
            <a:r>
              <a:rPr spc="-60" dirty="0">
                <a:hlinkClick r:id="rId14" action="ppaction://hlinksldjump"/>
              </a:rPr>
              <a:t>Imperative</a:t>
            </a:r>
            <a:r>
              <a:rPr spc="35" dirty="0">
                <a:hlinkClick r:id="rId14" action="ppaction://hlinksldjump"/>
              </a:rPr>
              <a:t> </a:t>
            </a:r>
            <a:r>
              <a:rPr spc="-45" dirty="0">
                <a:hlinkClick r:id="rId14" action="ppaction://hlinksldjump"/>
              </a:rPr>
              <a:t>mood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175345"/>
            <a:ext cx="2534920" cy="8667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55" dirty="0">
                <a:latin typeface="Tahoma"/>
                <a:cs typeface="Tahoma"/>
              </a:rPr>
              <a:t>NB </a:t>
            </a:r>
            <a:r>
              <a:rPr sz="1100" spc="-50" dirty="0">
                <a:latin typeface="Tahoma"/>
                <a:cs typeface="Tahoma"/>
              </a:rPr>
              <a:t>unusual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negative: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000" indent="-495934">
              <a:lnSpc>
                <a:spcPct val="100000"/>
              </a:lnSpc>
              <a:buFont typeface="Tahoma"/>
              <a:buAutoNum type="arabicParenBoth" startAt="23"/>
              <a:tabLst>
                <a:tab pos="508000" algn="l"/>
                <a:tab pos="508634" algn="l"/>
              </a:tabLst>
            </a:pPr>
            <a:r>
              <a:rPr sz="1100" b="1" spc="5" dirty="0">
                <a:latin typeface="Arial"/>
                <a:cs typeface="Arial"/>
              </a:rPr>
              <a:t>Don’t</a:t>
            </a:r>
            <a:r>
              <a:rPr sz="1100" b="1" spc="50" dirty="0">
                <a:latin typeface="Arial"/>
                <a:cs typeface="Arial"/>
              </a:rPr>
              <a:t> </a:t>
            </a:r>
            <a:r>
              <a:rPr sz="1100" spc="-45" dirty="0">
                <a:latin typeface="Tahoma"/>
                <a:cs typeface="Tahoma"/>
              </a:rPr>
              <a:t>go!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23"/>
            </a:pPr>
            <a:endParaRPr sz="90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buAutoNum type="arabicParenBoth" startAt="23"/>
              <a:tabLst>
                <a:tab pos="508000" algn="l"/>
                <a:tab pos="508634" algn="l"/>
              </a:tabLst>
            </a:pPr>
            <a:r>
              <a:rPr sz="1100" spc="-35" dirty="0">
                <a:latin typeface="Tahoma"/>
                <a:cs typeface="Tahoma"/>
              </a:rPr>
              <a:t>He </a:t>
            </a:r>
            <a:r>
              <a:rPr sz="1100" spc="-50" dirty="0">
                <a:latin typeface="Tahoma"/>
                <a:cs typeface="Tahoma"/>
              </a:rPr>
              <a:t>decided </a:t>
            </a:r>
            <a:r>
              <a:rPr sz="1100" b="1" spc="-20" dirty="0">
                <a:latin typeface="Arial"/>
                <a:cs typeface="Arial"/>
              </a:rPr>
              <a:t>not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-75" dirty="0">
                <a:latin typeface="Arial"/>
                <a:cs typeface="Arial"/>
              </a:rPr>
              <a:t>go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6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party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1100" spc="-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sz="1100" spc="-3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3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25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3333B2"/>
                </a:solidFill>
                <a:latin typeface="Tahoma"/>
                <a:cs typeface="Tahoma"/>
                <a:hlinkClick r:id="rId15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40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V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Home</a:t>
            </a:r>
            <a:r>
              <a:rPr sz="1100" spc="-9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w</a:t>
            </a:r>
            <a:r>
              <a:rPr sz="1100" spc="-85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o</a:t>
            </a:r>
            <a:r>
              <a:rPr sz="1100" spc="-2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rk </a:t>
            </a:r>
            <a:r>
              <a:rPr sz="1100" spc="-15" dirty="0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28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29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1280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16" action="ppaction://hlinksldjump"/>
              </a:rPr>
              <a:t>The</a:t>
            </a:r>
            <a:r>
              <a:rPr spc="-25" dirty="0">
                <a:hlinkClick r:id="rId16" action="ppaction://hlinksldjump"/>
              </a:rPr>
              <a:t> </a:t>
            </a:r>
            <a:r>
              <a:rPr spc="-55" dirty="0">
                <a:hlinkClick r:id="rId1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58708"/>
            <a:ext cx="3491229" cy="78930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10795">
              <a:lnSpc>
                <a:spcPct val="102699"/>
              </a:lnSpc>
              <a:spcBef>
                <a:spcPts val="55"/>
              </a:spcBef>
            </a:pPr>
            <a:r>
              <a:rPr sz="1100" b="1" spc="-50" dirty="0">
                <a:latin typeface="Arial"/>
                <a:cs typeface="Arial"/>
              </a:rPr>
              <a:t>Semantics: </a:t>
            </a:r>
            <a:r>
              <a:rPr sz="1100" spc="-45" dirty="0">
                <a:latin typeface="Tahoma"/>
                <a:cs typeface="Tahoma"/>
              </a:rPr>
              <a:t>concepts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5" dirty="0">
                <a:latin typeface="Tahoma"/>
                <a:cs typeface="Tahoma"/>
              </a:rPr>
              <a:t>OBLIGATION </a:t>
            </a:r>
            <a:r>
              <a:rPr sz="1100" spc="-10" dirty="0">
                <a:latin typeface="Tahoma"/>
                <a:cs typeface="Tahoma"/>
              </a:rPr>
              <a:t>(‘deontic’ </a:t>
            </a:r>
            <a:r>
              <a:rPr sz="1100" spc="-25" dirty="0">
                <a:latin typeface="Tahoma"/>
                <a:cs typeface="Tahoma"/>
              </a:rPr>
              <a:t>modality)  </a:t>
            </a:r>
            <a:r>
              <a:rPr sz="1100" spc="-50" dirty="0">
                <a:latin typeface="Tahoma"/>
                <a:cs typeface="Tahoma"/>
              </a:rPr>
              <a:t>and </a:t>
            </a:r>
            <a:r>
              <a:rPr sz="1100" spc="10" dirty="0">
                <a:latin typeface="Tahoma"/>
                <a:cs typeface="Tahoma"/>
              </a:rPr>
              <a:t>LIKELIHOOD </a:t>
            </a:r>
            <a:r>
              <a:rPr sz="1100" spc="-20" dirty="0">
                <a:latin typeface="Tahoma"/>
                <a:cs typeface="Tahoma"/>
              </a:rPr>
              <a:t>(‘epistemic’</a:t>
            </a:r>
            <a:r>
              <a:rPr sz="1100" spc="9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0"/>
              </a:spcBef>
            </a:pPr>
            <a:r>
              <a:rPr sz="1100" b="1" spc="-40" dirty="0">
                <a:latin typeface="Arial"/>
                <a:cs typeface="Arial"/>
              </a:rPr>
              <a:t>Syntax: </a:t>
            </a:r>
            <a:r>
              <a:rPr sz="1100" spc="-25" dirty="0">
                <a:latin typeface="Tahoma"/>
                <a:cs typeface="Tahoma"/>
              </a:rPr>
              <a:t>Often </a:t>
            </a:r>
            <a:r>
              <a:rPr sz="1100" spc="-70" dirty="0">
                <a:latin typeface="Tahoma"/>
                <a:cs typeface="Tahoma"/>
              </a:rPr>
              <a:t>expressed </a:t>
            </a:r>
            <a:r>
              <a:rPr sz="1100" spc="-50" dirty="0">
                <a:latin typeface="Tahoma"/>
                <a:cs typeface="Tahoma"/>
              </a:rPr>
              <a:t>using </a:t>
            </a:r>
            <a:r>
              <a:rPr sz="1100" b="1" spc="-45" dirty="0">
                <a:latin typeface="Arial"/>
                <a:cs typeface="Arial"/>
              </a:rPr>
              <a:t>modal </a:t>
            </a:r>
            <a:r>
              <a:rPr sz="1100" b="1" spc="-50" dirty="0">
                <a:latin typeface="Arial"/>
                <a:cs typeface="Arial"/>
              </a:rPr>
              <a:t>auxiliary </a:t>
            </a:r>
            <a:r>
              <a:rPr sz="1100" b="1" spc="-65" dirty="0">
                <a:latin typeface="Arial"/>
                <a:cs typeface="Arial"/>
              </a:rPr>
              <a:t>verbs</a:t>
            </a:r>
            <a:r>
              <a:rPr sz="1100" spc="-65" dirty="0">
                <a:latin typeface="Tahoma"/>
                <a:cs typeface="Tahoma"/>
              </a:rPr>
              <a:t>,</a:t>
            </a:r>
            <a:r>
              <a:rPr sz="1100" spc="-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i="1" spc="-45" dirty="0">
                <a:latin typeface="Trebuchet MS"/>
                <a:cs typeface="Trebuchet MS"/>
              </a:rPr>
              <a:t>must</a:t>
            </a:r>
            <a:r>
              <a:rPr sz="1100" spc="-45" dirty="0">
                <a:latin typeface="Tahoma"/>
                <a:cs typeface="Tahoma"/>
              </a:rPr>
              <a:t>,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i="1" spc="-50" dirty="0">
                <a:latin typeface="Trebuchet MS"/>
                <a:cs typeface="Trebuchet MS"/>
              </a:rPr>
              <a:t>should</a:t>
            </a:r>
            <a:r>
              <a:rPr sz="1100" spc="-5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30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1280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16" action="ppaction://hlinksldjump"/>
              </a:rPr>
              <a:t>The</a:t>
            </a:r>
            <a:r>
              <a:rPr spc="-25" dirty="0">
                <a:hlinkClick r:id="rId16" action="ppaction://hlinksldjump"/>
              </a:rPr>
              <a:t> </a:t>
            </a:r>
            <a:r>
              <a:rPr spc="-55" dirty="0">
                <a:hlinkClick r:id="rId16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005978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(25)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005978"/>
            <a:ext cx="29724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 </a:t>
            </a:r>
            <a:r>
              <a:rPr sz="1100" spc="20" dirty="0">
                <a:latin typeface="Tahoma"/>
                <a:cs typeface="Tahoma"/>
              </a:rPr>
              <a:t>(DEONTIC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spc="35" dirty="0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314093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(26)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2990" y="1314093"/>
            <a:ext cx="2381250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spc="-55" dirty="0">
                <a:latin typeface="Tahoma"/>
                <a:cs typeface="Tahoma"/>
              </a:rPr>
              <a:t>be </a:t>
            </a:r>
            <a:r>
              <a:rPr sz="1100" spc="-45" dirty="0">
                <a:latin typeface="Tahoma"/>
                <a:cs typeface="Tahoma"/>
              </a:rPr>
              <a:t>running </a:t>
            </a:r>
            <a:r>
              <a:rPr sz="1100" spc="-30" dirty="0">
                <a:latin typeface="Tahoma"/>
                <a:cs typeface="Tahoma"/>
              </a:rPr>
              <a:t>late </a:t>
            </a:r>
            <a:r>
              <a:rPr sz="1100" spc="15" dirty="0">
                <a:latin typeface="Tahoma"/>
                <a:cs typeface="Tahoma"/>
              </a:rPr>
              <a:t>(EPISTEMIC  </a:t>
            </a:r>
            <a:r>
              <a:rPr sz="1100" spc="35" dirty="0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794292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(27)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63234" y="1794292"/>
            <a:ext cx="27933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45" dirty="0">
                <a:latin typeface="Arial"/>
                <a:cs typeface="Arial"/>
              </a:rPr>
              <a:t>shouldn’t </a:t>
            </a:r>
            <a:r>
              <a:rPr sz="1100" spc="-70" dirty="0">
                <a:latin typeface="Tahoma"/>
                <a:cs typeface="Tahoma"/>
              </a:rPr>
              <a:t>smoke </a:t>
            </a:r>
            <a:r>
              <a:rPr sz="1100" spc="20" dirty="0">
                <a:latin typeface="Tahoma"/>
                <a:cs typeface="Tahoma"/>
              </a:rPr>
              <a:t>(DEONTIC</a:t>
            </a:r>
            <a:r>
              <a:rPr sz="1100" spc="225" dirty="0">
                <a:latin typeface="Tahoma"/>
                <a:cs typeface="Tahoma"/>
              </a:rPr>
              <a:t> </a:t>
            </a:r>
            <a:r>
              <a:rPr sz="1100" spc="35" dirty="0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7297" y="2102407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(28)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62990" y="2102407"/>
            <a:ext cx="237426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35" dirty="0">
                <a:latin typeface="Tahoma"/>
                <a:cs typeface="Tahoma"/>
              </a:rPr>
              <a:t>He </a:t>
            </a:r>
            <a:r>
              <a:rPr sz="1100" b="1" spc="-45" dirty="0">
                <a:latin typeface="Arial"/>
                <a:cs typeface="Arial"/>
              </a:rPr>
              <a:t>shouldn’t </a:t>
            </a:r>
            <a:r>
              <a:rPr sz="1100" spc="-55" dirty="0">
                <a:latin typeface="Tahoma"/>
                <a:cs typeface="Tahoma"/>
              </a:rPr>
              <a:t>be </a:t>
            </a:r>
            <a:r>
              <a:rPr sz="1100" spc="-40" dirty="0">
                <a:latin typeface="Tahoma"/>
                <a:cs typeface="Tahoma"/>
              </a:rPr>
              <a:t>long </a:t>
            </a:r>
            <a:r>
              <a:rPr sz="1100" spc="-70" dirty="0">
                <a:latin typeface="Tahoma"/>
                <a:cs typeface="Tahoma"/>
              </a:rPr>
              <a:t>now </a:t>
            </a:r>
            <a:r>
              <a:rPr sz="1100" spc="15" dirty="0">
                <a:latin typeface="Tahoma"/>
                <a:cs typeface="Tahoma"/>
              </a:rPr>
              <a:t>(EPISTEMIC  </a:t>
            </a:r>
            <a:r>
              <a:rPr sz="1100" spc="35" dirty="0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1280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16" action="ppaction://hlinksldjump"/>
              </a:rPr>
              <a:t>The</a:t>
            </a:r>
            <a:r>
              <a:rPr spc="-25" dirty="0">
                <a:hlinkClick r:id="rId16" action="ppaction://hlinksldjump"/>
              </a:rPr>
              <a:t> </a:t>
            </a:r>
            <a:r>
              <a:rPr spc="-55" dirty="0">
                <a:hlinkClick r:id="rId16" action="ppaction://hlinksldjump"/>
              </a:rPr>
              <a:t>basics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717167"/>
            <a:ext cx="20834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5" dirty="0">
                <a:latin typeface="Tahoma"/>
                <a:cs typeface="Tahoma"/>
              </a:rPr>
              <a:t>4 </a:t>
            </a:r>
            <a:r>
              <a:rPr sz="1100" spc="-30" dirty="0">
                <a:latin typeface="Tahoma"/>
                <a:cs typeface="Tahoma"/>
              </a:rPr>
              <a:t>important </a:t>
            </a:r>
            <a:r>
              <a:rPr sz="1100" spc="-35" dirty="0">
                <a:latin typeface="Tahoma"/>
                <a:cs typeface="Tahoma"/>
              </a:rPr>
              <a:t>grammatical</a:t>
            </a:r>
            <a:r>
              <a:rPr sz="1100" spc="14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properties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19797" y="2548077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40712" y="2450481"/>
            <a:ext cx="328930" cy="92710"/>
          </a:xfrm>
          <a:custGeom>
            <a:avLst/>
            <a:gdLst/>
            <a:ahLst/>
            <a:cxnLst/>
            <a:rect l="l" t="t" r="r" b="b"/>
            <a:pathLst>
              <a:path w="328930" h="92710">
                <a:moveTo>
                  <a:pt x="328471" y="92364"/>
                </a:moveTo>
                <a:lnTo>
                  <a:pt x="297536" y="17092"/>
                </a:lnTo>
                <a:lnTo>
                  <a:pt x="27203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27754" y="249768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267360" y="1046135"/>
            <a:ext cx="3414395" cy="1663064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They </a:t>
            </a:r>
            <a:r>
              <a:rPr sz="1100" spc="-15" dirty="0">
                <a:latin typeface="Tahoma"/>
                <a:cs typeface="Tahoma"/>
              </a:rPr>
              <a:t>don’t </a:t>
            </a:r>
            <a:r>
              <a:rPr sz="1100" spc="-25" dirty="0">
                <a:latin typeface="Tahoma"/>
                <a:cs typeface="Tahoma"/>
              </a:rPr>
              <a:t>inflect </a:t>
            </a:r>
            <a:r>
              <a:rPr sz="1100" spc="-45" dirty="0">
                <a:latin typeface="Tahoma"/>
                <a:cs typeface="Tahoma"/>
              </a:rPr>
              <a:t>for</a:t>
            </a:r>
            <a:r>
              <a:rPr sz="1100" spc="8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tense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sz="1100" spc="-55" dirty="0">
                <a:latin typeface="Tahoma"/>
                <a:cs typeface="Tahoma"/>
              </a:rPr>
              <a:t>e.g. * </a:t>
            </a:r>
            <a:r>
              <a:rPr sz="1100" i="1" spc="-30" dirty="0">
                <a:latin typeface="Trebuchet MS"/>
                <a:cs typeface="Trebuchet MS"/>
              </a:rPr>
              <a:t>She </a:t>
            </a:r>
            <a:r>
              <a:rPr sz="1100" b="1" spc="-50" dirty="0">
                <a:latin typeface="Arial"/>
                <a:cs typeface="Arial"/>
              </a:rPr>
              <a:t>musted </a:t>
            </a:r>
            <a:r>
              <a:rPr sz="1100" i="1" spc="-80" dirty="0">
                <a:latin typeface="Trebuchet MS"/>
                <a:cs typeface="Trebuchet MS"/>
              </a:rPr>
              <a:t>arrive </a:t>
            </a:r>
            <a:r>
              <a:rPr sz="1100" i="1" spc="-45" dirty="0">
                <a:latin typeface="Trebuchet MS"/>
                <a:cs typeface="Trebuchet MS"/>
              </a:rPr>
              <a:t>on</a:t>
            </a:r>
            <a:r>
              <a:rPr sz="1100" i="1" spc="45" dirty="0">
                <a:latin typeface="Trebuchet MS"/>
                <a:cs typeface="Trebuchet MS"/>
              </a:rPr>
              <a:t> </a:t>
            </a:r>
            <a:r>
              <a:rPr sz="1100" i="1" spc="-75" dirty="0">
                <a:latin typeface="Trebuchet MS"/>
                <a:cs typeface="Trebuchet MS"/>
              </a:rPr>
              <a:t>time</a:t>
            </a:r>
            <a:endParaRPr sz="1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34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 </a:t>
            </a:r>
            <a:r>
              <a:rPr sz="1100" spc="-25" dirty="0">
                <a:latin typeface="Tahoma"/>
                <a:cs typeface="Tahoma"/>
              </a:rPr>
              <a:t>They </a:t>
            </a:r>
            <a:r>
              <a:rPr sz="1100" spc="-15" dirty="0">
                <a:latin typeface="Tahoma"/>
                <a:cs typeface="Tahoma"/>
              </a:rPr>
              <a:t>don’t </a:t>
            </a:r>
            <a:r>
              <a:rPr sz="1100" spc="-25" dirty="0">
                <a:latin typeface="Tahoma"/>
                <a:cs typeface="Tahoma"/>
              </a:rPr>
              <a:t>inflect </a:t>
            </a:r>
            <a:r>
              <a:rPr sz="1100" spc="-45" dirty="0">
                <a:latin typeface="Tahoma"/>
                <a:cs typeface="Tahoma"/>
              </a:rPr>
              <a:t>for</a:t>
            </a:r>
            <a:r>
              <a:rPr sz="1100" spc="9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agreement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sz="1100" spc="-55" dirty="0">
                <a:latin typeface="Tahoma"/>
                <a:cs typeface="Tahoma"/>
              </a:rPr>
              <a:t>e.g.  * </a:t>
            </a:r>
            <a:r>
              <a:rPr sz="1100" i="1" spc="-30" dirty="0">
                <a:latin typeface="Trebuchet MS"/>
                <a:cs typeface="Trebuchet MS"/>
              </a:rPr>
              <a:t>She </a:t>
            </a:r>
            <a:r>
              <a:rPr sz="1100" b="1" spc="-65" dirty="0">
                <a:latin typeface="Arial"/>
                <a:cs typeface="Arial"/>
              </a:rPr>
              <a:t>musts  </a:t>
            </a:r>
            <a:r>
              <a:rPr sz="1100" i="1" spc="-80" dirty="0">
                <a:latin typeface="Trebuchet MS"/>
                <a:cs typeface="Trebuchet MS"/>
              </a:rPr>
              <a:t>arrive </a:t>
            </a:r>
            <a:r>
              <a:rPr sz="1100" i="1" spc="-45" dirty="0">
                <a:latin typeface="Trebuchet MS"/>
                <a:cs typeface="Trebuchet MS"/>
              </a:rPr>
              <a:t>on</a:t>
            </a:r>
            <a:r>
              <a:rPr sz="1100" i="1" spc="55" dirty="0">
                <a:latin typeface="Trebuchet MS"/>
                <a:cs typeface="Trebuchet MS"/>
              </a:rPr>
              <a:t> </a:t>
            </a:r>
            <a:r>
              <a:rPr sz="1100" i="1" spc="-75" dirty="0">
                <a:latin typeface="Trebuchet MS"/>
                <a:cs typeface="Trebuchet MS"/>
              </a:rPr>
              <a:t>time</a:t>
            </a:r>
            <a:endParaRPr sz="1100">
              <a:latin typeface="Trebuchet MS"/>
              <a:cs typeface="Trebuchet MS"/>
            </a:endParaRPr>
          </a:p>
          <a:p>
            <a:pPr marL="12700">
              <a:lnSpc>
                <a:spcPct val="100000"/>
              </a:lnSpc>
              <a:spcBef>
                <a:spcPts val="33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sz="1100" spc="-25" dirty="0">
                <a:latin typeface="Tahoma"/>
                <a:cs typeface="Tahoma"/>
              </a:rPr>
              <a:t>They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50" dirty="0">
                <a:latin typeface="Tahoma"/>
                <a:cs typeface="Tahoma"/>
              </a:rPr>
              <a:t>followed </a:t>
            </a:r>
            <a:r>
              <a:rPr sz="1100" spc="-60" dirty="0">
                <a:latin typeface="Tahoma"/>
                <a:cs typeface="Tahoma"/>
              </a:rPr>
              <a:t>by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20" dirty="0">
                <a:latin typeface="Tahoma"/>
                <a:cs typeface="Tahoma"/>
              </a:rPr>
              <a:t>inifinitive </a:t>
            </a:r>
            <a:r>
              <a:rPr sz="1100" spc="-50" dirty="0">
                <a:latin typeface="Tahoma"/>
                <a:cs typeface="Tahoma"/>
              </a:rPr>
              <a:t>form </a:t>
            </a:r>
            <a:r>
              <a:rPr sz="1100" spc="-25" dirty="0">
                <a:latin typeface="Tahoma"/>
                <a:cs typeface="Tahoma"/>
              </a:rPr>
              <a:t>(without</a:t>
            </a:r>
            <a:r>
              <a:rPr sz="1100" spc="160" dirty="0">
                <a:latin typeface="Tahoma"/>
                <a:cs typeface="Tahoma"/>
              </a:rPr>
              <a:t> </a:t>
            </a:r>
            <a:r>
              <a:rPr sz="1100" spc="35" dirty="0">
                <a:latin typeface="Tahoma"/>
                <a:cs typeface="Tahoma"/>
              </a:rPr>
              <a:t>“to”)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sz="1100" spc="-55" dirty="0">
                <a:latin typeface="Tahoma"/>
                <a:cs typeface="Tahoma"/>
              </a:rPr>
              <a:t>e.g. </a:t>
            </a:r>
            <a:r>
              <a:rPr sz="1100" i="1" spc="-30" dirty="0">
                <a:latin typeface="Trebuchet MS"/>
                <a:cs typeface="Trebuchet MS"/>
              </a:rPr>
              <a:t>She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i="1" u="sng" spc="-80" dirty="0">
                <a:uFill>
                  <a:solidFill>
                    <a:srgbClr val="000000"/>
                  </a:solidFill>
                </a:uFill>
                <a:latin typeface="Trebuchet MS"/>
                <a:cs typeface="Trebuchet MS"/>
              </a:rPr>
              <a:t>arrive</a:t>
            </a:r>
            <a:r>
              <a:rPr sz="1100" i="1" spc="-80" dirty="0">
                <a:latin typeface="Trebuchet MS"/>
                <a:cs typeface="Trebuchet MS"/>
              </a:rPr>
              <a:t> </a:t>
            </a:r>
            <a:r>
              <a:rPr sz="1100" i="1" spc="-45" dirty="0">
                <a:latin typeface="Trebuchet MS"/>
                <a:cs typeface="Trebuchet MS"/>
              </a:rPr>
              <a:t>on</a:t>
            </a:r>
            <a:r>
              <a:rPr sz="1100" i="1" spc="-30" dirty="0">
                <a:latin typeface="Trebuchet MS"/>
                <a:cs typeface="Trebuchet MS"/>
              </a:rPr>
              <a:t> </a:t>
            </a:r>
            <a:r>
              <a:rPr sz="1100" i="1" spc="-70" dirty="0">
                <a:latin typeface="Trebuchet MS"/>
                <a:cs typeface="Trebuchet MS"/>
              </a:rPr>
              <a:t>time</a:t>
            </a:r>
            <a:r>
              <a:rPr sz="1100" spc="-7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3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sz="1100" spc="-25" dirty="0">
                <a:latin typeface="Tahoma"/>
                <a:cs typeface="Tahoma"/>
              </a:rPr>
              <a:t>They </a:t>
            </a:r>
            <a:r>
              <a:rPr sz="1100" spc="-30" dirty="0">
                <a:latin typeface="Tahoma"/>
                <a:cs typeface="Tahoma"/>
              </a:rPr>
              <a:t>invert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65" dirty="0">
                <a:latin typeface="Tahoma"/>
                <a:cs typeface="Tahoma"/>
              </a:rPr>
              <a:t>make </a:t>
            </a:r>
            <a:r>
              <a:rPr sz="1100" spc="-45" dirty="0">
                <a:latin typeface="Tahoma"/>
                <a:cs typeface="Tahoma"/>
              </a:rPr>
              <a:t>questions,</a:t>
            </a:r>
            <a:r>
              <a:rPr sz="1100" spc="15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 marL="537845">
              <a:lnSpc>
                <a:spcPct val="100000"/>
              </a:lnSpc>
              <a:spcBef>
                <a:spcPts val="40"/>
              </a:spcBef>
            </a:pPr>
            <a:r>
              <a:rPr sz="750" spc="-15" dirty="0">
                <a:latin typeface="Tahoma"/>
                <a:cs typeface="Tahoma"/>
              </a:rPr>
              <a:t>label</a:t>
            </a:r>
            <a:endParaRPr sz="750">
              <a:latin typeface="Tahoma"/>
              <a:cs typeface="Tahoma"/>
            </a:endParaRPr>
          </a:p>
          <a:p>
            <a:pPr marL="266700">
              <a:lnSpc>
                <a:spcPct val="100000"/>
              </a:lnSpc>
              <a:spcBef>
                <a:spcPts val="300"/>
              </a:spcBef>
            </a:pPr>
            <a:r>
              <a:rPr sz="1100" spc="-35" dirty="0">
                <a:latin typeface="Tahoma"/>
                <a:cs typeface="Tahoma"/>
              </a:rPr>
              <a:t>Should </a:t>
            </a:r>
            <a:r>
              <a:rPr sz="1100" spc="-110" dirty="0">
                <a:latin typeface="Tahoma"/>
                <a:cs typeface="Tahoma"/>
              </a:rPr>
              <a:t>I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45" dirty="0">
                <a:latin typeface="Tahoma"/>
                <a:cs typeface="Tahoma"/>
              </a:rPr>
              <a:t>bring </a:t>
            </a:r>
            <a:r>
              <a:rPr sz="1100" spc="-55" dirty="0">
                <a:latin typeface="Tahoma"/>
                <a:cs typeface="Tahoma"/>
              </a:rPr>
              <a:t>a packed</a:t>
            </a:r>
            <a:r>
              <a:rPr sz="1100" spc="7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lunch?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32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>
                <a:hlinkClick r:id="rId17" action="ppaction://hlinksldjump"/>
              </a:rPr>
              <a:t>Getting</a:t>
            </a:r>
            <a:r>
              <a:rPr spc="-25" dirty="0">
                <a:hlinkClick r:id="rId17" action="ppaction://hlinksldjump"/>
              </a:rPr>
              <a:t> </a:t>
            </a:r>
            <a:r>
              <a:rPr spc="-15" dirty="0">
                <a:hlinkClick r:id="rId17" action="ppaction://hlinksldjump"/>
              </a:rPr>
              <a:t>tricky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917929"/>
            <a:ext cx="2321560" cy="12331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Permission </a:t>
            </a:r>
            <a:r>
              <a:rPr sz="1100" spc="-40" dirty="0">
                <a:latin typeface="Tahoma"/>
                <a:cs typeface="Tahoma"/>
              </a:rPr>
              <a:t>modals,</a:t>
            </a:r>
            <a:r>
              <a:rPr sz="1100" spc="6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buAutoNum type="arabicParenBoth" startAt="29"/>
              <a:tabLst>
                <a:tab pos="508000" algn="l"/>
                <a:tab pos="508634" algn="l"/>
              </a:tabLst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60" dirty="0">
                <a:latin typeface="Arial"/>
                <a:cs typeface="Arial"/>
              </a:rPr>
              <a:t>may </a:t>
            </a:r>
            <a:r>
              <a:rPr sz="1100" spc="-30" dirty="0">
                <a:latin typeface="Tahoma"/>
                <a:cs typeface="Tahoma"/>
              </a:rPr>
              <a:t>not </a:t>
            </a:r>
            <a:r>
              <a:rPr sz="1100" spc="-65" dirty="0">
                <a:latin typeface="Tahoma"/>
                <a:cs typeface="Tahoma"/>
              </a:rPr>
              <a:t>have </a:t>
            </a:r>
            <a:r>
              <a:rPr sz="1100" spc="-70" dirty="0">
                <a:latin typeface="Tahoma"/>
                <a:cs typeface="Tahoma"/>
              </a:rPr>
              <a:t>some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more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29"/>
            </a:pPr>
            <a:endParaRPr sz="900">
              <a:latin typeface="Tahoma"/>
              <a:cs typeface="Tahoma"/>
            </a:endParaRPr>
          </a:p>
          <a:p>
            <a:pPr marL="508000" indent="-495934">
              <a:lnSpc>
                <a:spcPct val="100000"/>
              </a:lnSpc>
              <a:buFont typeface="Tahoma"/>
              <a:buAutoNum type="arabicParenBoth" startAt="29"/>
              <a:tabLst>
                <a:tab pos="508000" algn="l"/>
                <a:tab pos="508634" algn="l"/>
              </a:tabLst>
            </a:pPr>
            <a:r>
              <a:rPr sz="1100" b="1" dirty="0">
                <a:latin typeface="Arial"/>
                <a:cs typeface="Arial"/>
              </a:rPr>
              <a:t>May </a:t>
            </a:r>
            <a:r>
              <a:rPr sz="1100" spc="-110" dirty="0">
                <a:latin typeface="Tahoma"/>
                <a:cs typeface="Tahoma"/>
              </a:rPr>
              <a:t>I </a:t>
            </a:r>
            <a:r>
              <a:rPr sz="1100" spc="-65" dirty="0">
                <a:latin typeface="Tahoma"/>
                <a:cs typeface="Tahoma"/>
              </a:rPr>
              <a:t>have </a:t>
            </a:r>
            <a:r>
              <a:rPr sz="1100" spc="-70" dirty="0">
                <a:latin typeface="Tahoma"/>
                <a:cs typeface="Tahoma"/>
              </a:rPr>
              <a:t>some more</a:t>
            </a:r>
            <a:r>
              <a:rPr sz="1100" spc="13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please?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3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</a:pPr>
            <a:r>
              <a:rPr sz="1100" spc="-25" dirty="0">
                <a:latin typeface="Tahoma"/>
                <a:cs typeface="Tahoma"/>
              </a:rPr>
              <a:t>Deontic </a:t>
            </a:r>
            <a:r>
              <a:rPr sz="1100" spc="-45" dirty="0">
                <a:latin typeface="Tahoma"/>
                <a:cs typeface="Tahoma"/>
              </a:rPr>
              <a:t>modals </a:t>
            </a:r>
            <a:r>
              <a:rPr sz="1100" spc="-25" dirty="0">
                <a:latin typeface="Tahoma"/>
                <a:cs typeface="Tahoma"/>
              </a:rPr>
              <a:t>in </a:t>
            </a:r>
            <a:r>
              <a:rPr sz="1100" spc="-50" dirty="0">
                <a:latin typeface="Tahoma"/>
                <a:cs typeface="Tahoma"/>
              </a:rPr>
              <a:t>disguise,</a:t>
            </a:r>
            <a:r>
              <a:rPr sz="1100" spc="17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2212338"/>
            <a:ext cx="3348354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i="1" spc="-30" dirty="0">
                <a:latin typeface="Trebuchet MS"/>
                <a:cs typeface="Trebuchet MS"/>
              </a:rPr>
              <a:t>You </a:t>
            </a:r>
            <a:r>
              <a:rPr sz="1100" b="1" spc="-60" dirty="0">
                <a:latin typeface="Arial"/>
                <a:cs typeface="Arial"/>
              </a:rPr>
              <a:t>may </a:t>
            </a:r>
            <a:r>
              <a:rPr sz="1100" i="1" spc="-65" dirty="0">
                <a:latin typeface="Trebuchet MS"/>
                <a:cs typeface="Trebuchet MS"/>
              </a:rPr>
              <a:t>have </a:t>
            </a:r>
            <a:r>
              <a:rPr sz="1100" i="1" spc="-60" dirty="0">
                <a:latin typeface="Trebuchet MS"/>
                <a:cs typeface="Trebuchet MS"/>
              </a:rPr>
              <a:t>some </a:t>
            </a:r>
            <a:r>
              <a:rPr sz="1100" i="1" spc="-80" dirty="0">
                <a:latin typeface="Trebuchet MS"/>
                <a:cs typeface="Trebuchet MS"/>
              </a:rPr>
              <a:t>more </a:t>
            </a:r>
            <a:r>
              <a:rPr sz="1100" i="1" spc="-10" dirty="0">
                <a:latin typeface="Meiryo"/>
                <a:cs typeface="Meiryo"/>
              </a:rPr>
              <a:t>⇒</a:t>
            </a:r>
            <a:r>
              <a:rPr sz="1100" i="1" spc="-10" dirty="0">
                <a:latin typeface="Times New Roman"/>
                <a:cs typeface="Times New Roman"/>
              </a:rPr>
              <a:t>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50" dirty="0">
                <a:latin typeface="Tahoma"/>
                <a:cs typeface="Tahoma"/>
              </a:rPr>
              <a:t>NOT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65" dirty="0">
                <a:latin typeface="Tahoma"/>
                <a:cs typeface="Tahoma"/>
              </a:rPr>
              <a:t>case </a:t>
            </a:r>
            <a:r>
              <a:rPr sz="1100" spc="-15" dirty="0">
                <a:latin typeface="Tahoma"/>
                <a:cs typeface="Tahoma"/>
              </a:rPr>
              <a:t>that</a:t>
            </a:r>
            <a:r>
              <a:rPr sz="1100" spc="310" dirty="0">
                <a:latin typeface="Tahoma"/>
                <a:cs typeface="Tahoma"/>
              </a:rPr>
              <a:t> </a:t>
            </a:r>
            <a:r>
              <a:rPr sz="1100" spc="-280" dirty="0">
                <a:latin typeface="Tahoma"/>
                <a:cs typeface="Tahoma"/>
              </a:rPr>
              <a:t>you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2384411"/>
            <a:ext cx="16249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60" dirty="0">
                <a:latin typeface="Tahoma"/>
                <a:cs typeface="Tahoma"/>
              </a:rPr>
              <a:t>MUSTN’T </a:t>
            </a:r>
            <a:r>
              <a:rPr sz="1100" spc="-65" dirty="0">
                <a:latin typeface="Tahoma"/>
                <a:cs typeface="Tahoma"/>
              </a:rPr>
              <a:t>have </a:t>
            </a:r>
            <a:r>
              <a:rPr sz="1100" spc="-70" dirty="0">
                <a:latin typeface="Tahoma"/>
                <a:cs typeface="Tahoma"/>
              </a:rPr>
              <a:t>some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more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33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1100" spc="-5" dirty="0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sz="1100" spc="-30" dirty="0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sz="1100" spc="-50" dirty="0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sz="1100" spc="50" dirty="0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sz="1100" spc="-45" dirty="0">
                <a:solidFill>
                  <a:srgbClr val="3333B2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3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25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D6D6EF"/>
                </a:solidFill>
                <a:latin typeface="Tahoma"/>
                <a:cs typeface="Tahoma"/>
                <a:hlinkClick r:id="rId15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40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V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Home</a:t>
            </a:r>
            <a:r>
              <a:rPr sz="1100" spc="-9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w</a:t>
            </a:r>
            <a:r>
              <a:rPr sz="1100" spc="-85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o</a:t>
            </a:r>
            <a:r>
              <a:rPr sz="1100" spc="-2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rk </a:t>
            </a:r>
            <a:r>
              <a:rPr sz="1100" spc="-15" dirty="0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28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>
                <a:hlinkClick r:id="rId17" action="ppaction://hlinksldjump"/>
              </a:rPr>
              <a:t>Getting</a:t>
            </a:r>
            <a:r>
              <a:rPr spc="-25" dirty="0">
                <a:hlinkClick r:id="rId17" action="ppaction://hlinksldjump"/>
              </a:rPr>
              <a:t> </a:t>
            </a:r>
            <a:r>
              <a:rPr spc="-15" dirty="0">
                <a:hlinkClick r:id="rId17" action="ppaction://hlinksldjump"/>
              </a:rPr>
              <a:t>tricky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323694"/>
            <a:ext cx="3545840" cy="61722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83820">
              <a:lnSpc>
                <a:spcPct val="102600"/>
              </a:lnSpc>
              <a:spcBef>
                <a:spcPts val="55"/>
              </a:spcBef>
            </a:pPr>
            <a:r>
              <a:rPr sz="1100" i="1" spc="-45" dirty="0">
                <a:latin typeface="Trebuchet MS"/>
                <a:cs typeface="Trebuchet MS"/>
              </a:rPr>
              <a:t>Will </a:t>
            </a:r>
            <a:r>
              <a:rPr sz="1100" spc="-60" dirty="0">
                <a:latin typeface="Tahoma"/>
                <a:cs typeface="Tahoma"/>
              </a:rPr>
              <a:t>has </a:t>
            </a:r>
            <a:r>
              <a:rPr sz="1100" spc="-35" dirty="0">
                <a:latin typeface="Tahoma"/>
                <a:cs typeface="Tahoma"/>
              </a:rPr>
              <a:t>modal </a:t>
            </a:r>
            <a:r>
              <a:rPr sz="1100" spc="-25" dirty="0">
                <a:latin typeface="Tahoma"/>
                <a:cs typeface="Tahoma"/>
              </a:rPr>
              <a:t>syntactic </a:t>
            </a:r>
            <a:r>
              <a:rPr sz="1100" spc="-35" dirty="0">
                <a:latin typeface="Tahoma"/>
                <a:cs typeface="Tahoma"/>
              </a:rPr>
              <a:t>characteristics, </a:t>
            </a:r>
            <a:r>
              <a:rPr sz="1100" spc="-55" dirty="0">
                <a:latin typeface="Tahoma"/>
                <a:cs typeface="Tahoma"/>
              </a:rPr>
              <a:t>e.g. no </a:t>
            </a:r>
            <a:r>
              <a:rPr sz="1100" spc="-60" dirty="0">
                <a:latin typeface="Tahoma"/>
                <a:cs typeface="Tahoma"/>
              </a:rPr>
              <a:t>agreement  </a:t>
            </a:r>
            <a:r>
              <a:rPr sz="1100" spc="-20" dirty="0">
                <a:latin typeface="Tahoma"/>
                <a:cs typeface="Tahoma"/>
              </a:rPr>
              <a:t>(</a:t>
            </a:r>
            <a:r>
              <a:rPr sz="1100" i="1" spc="-20" dirty="0">
                <a:latin typeface="Trebuchet MS"/>
                <a:cs typeface="Trebuchet MS"/>
              </a:rPr>
              <a:t>He </a:t>
            </a:r>
            <a:r>
              <a:rPr sz="1100" i="1" spc="-75" dirty="0">
                <a:latin typeface="Trebuchet MS"/>
                <a:cs typeface="Trebuchet MS"/>
              </a:rPr>
              <a:t>will</a:t>
            </a:r>
            <a:r>
              <a:rPr sz="1100" i="1" strike="sngStrike" spc="-75" dirty="0">
                <a:latin typeface="Trebuchet MS"/>
                <a:cs typeface="Trebuchet MS"/>
              </a:rPr>
              <a:t>s</a:t>
            </a:r>
            <a:r>
              <a:rPr sz="1100" i="1" strike="noStrike" spc="-75" dirty="0">
                <a:latin typeface="Trebuchet MS"/>
                <a:cs typeface="Trebuchet MS"/>
              </a:rPr>
              <a:t> </a:t>
            </a:r>
            <a:r>
              <a:rPr sz="1100" i="1" strike="noStrike" spc="-50" dirty="0">
                <a:latin typeface="Trebuchet MS"/>
                <a:cs typeface="Trebuchet MS"/>
              </a:rPr>
              <a:t>do</a:t>
            </a:r>
            <a:r>
              <a:rPr sz="1100" i="1" strike="noStrike" spc="-75" dirty="0">
                <a:latin typeface="Trebuchet MS"/>
                <a:cs typeface="Trebuchet MS"/>
              </a:rPr>
              <a:t> </a:t>
            </a:r>
            <a:r>
              <a:rPr sz="1100" i="1" strike="noStrike" spc="-25" dirty="0">
                <a:latin typeface="Trebuchet MS"/>
                <a:cs typeface="Trebuchet MS"/>
              </a:rPr>
              <a:t>it</a:t>
            </a:r>
            <a:r>
              <a:rPr sz="1100" strike="noStrike" spc="-25" dirty="0">
                <a:latin typeface="Tahoma"/>
                <a:cs typeface="Tahoma"/>
              </a:rPr>
              <a:t>)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1100" spc="15" dirty="0">
                <a:latin typeface="Tahoma"/>
                <a:cs typeface="Tahoma"/>
              </a:rPr>
              <a:t>But </a:t>
            </a:r>
            <a:r>
              <a:rPr sz="1100" spc="-45" dirty="0">
                <a:latin typeface="Tahoma"/>
                <a:cs typeface="Tahoma"/>
              </a:rPr>
              <a:t>rarely </a:t>
            </a:r>
            <a:r>
              <a:rPr sz="1100" spc="-75" dirty="0">
                <a:latin typeface="Tahoma"/>
                <a:cs typeface="Tahoma"/>
              </a:rPr>
              <a:t>expresses </a:t>
            </a:r>
            <a:r>
              <a:rPr sz="1100" spc="-35" dirty="0">
                <a:latin typeface="Tahoma"/>
                <a:cs typeface="Tahoma"/>
              </a:rPr>
              <a:t>modal </a:t>
            </a:r>
            <a:r>
              <a:rPr sz="1100" spc="-50" dirty="0">
                <a:latin typeface="Tahoma"/>
                <a:cs typeface="Tahoma"/>
              </a:rPr>
              <a:t>meaning, </a:t>
            </a:r>
            <a:r>
              <a:rPr sz="1100" spc="-55" dirty="0">
                <a:latin typeface="Tahoma"/>
                <a:cs typeface="Tahoma"/>
              </a:rPr>
              <a:t>e.g. </a:t>
            </a:r>
            <a:r>
              <a:rPr sz="1100" i="1" spc="-30" dirty="0">
                <a:latin typeface="Trebuchet MS"/>
                <a:cs typeface="Trebuchet MS"/>
              </a:rPr>
              <a:t>You </a:t>
            </a:r>
            <a:r>
              <a:rPr sz="1100" i="1" spc="-85" dirty="0">
                <a:latin typeface="Trebuchet MS"/>
                <a:cs typeface="Trebuchet MS"/>
              </a:rPr>
              <a:t>will </a:t>
            </a:r>
            <a:r>
              <a:rPr sz="1100" i="1" spc="-50" dirty="0">
                <a:latin typeface="Trebuchet MS"/>
                <a:cs typeface="Trebuchet MS"/>
              </a:rPr>
              <a:t>do </a:t>
            </a:r>
            <a:r>
              <a:rPr sz="1100" i="1" spc="-75" dirty="0">
                <a:latin typeface="Trebuchet MS"/>
                <a:cs typeface="Trebuchet MS"/>
              </a:rPr>
              <a:t>it</a:t>
            </a:r>
            <a:r>
              <a:rPr sz="1100" i="1" spc="-140" dirty="0">
                <a:latin typeface="Trebuchet MS"/>
                <a:cs typeface="Trebuchet MS"/>
              </a:rPr>
              <a:t> </a:t>
            </a:r>
            <a:r>
              <a:rPr sz="1100" i="1" spc="-65" dirty="0">
                <a:latin typeface="Trebuchet MS"/>
                <a:cs typeface="Trebuchet MS"/>
              </a:rPr>
              <a:t>now!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34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>
                <a:hlinkClick r:id="rId17" action="ppaction://hlinksldjump"/>
              </a:rPr>
              <a:t>Getting</a:t>
            </a:r>
            <a:r>
              <a:rPr spc="-25" dirty="0">
                <a:hlinkClick r:id="rId17" action="ppaction://hlinksldjump"/>
              </a:rPr>
              <a:t> </a:t>
            </a:r>
            <a:r>
              <a:rPr spc="-15" dirty="0">
                <a:hlinkClick r:id="rId17" action="ppaction://hlinksldjump"/>
              </a:rPr>
              <a:t>tricky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983270"/>
            <a:ext cx="3348354" cy="8667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i="1" spc="-25" dirty="0">
                <a:latin typeface="Trebuchet MS"/>
                <a:cs typeface="Trebuchet MS"/>
              </a:rPr>
              <a:t>Can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40" dirty="0">
                <a:latin typeface="Tahoma"/>
                <a:cs typeface="Tahoma"/>
              </a:rPr>
              <a:t>often, </a:t>
            </a:r>
            <a:r>
              <a:rPr sz="1100" spc="-25" dirty="0">
                <a:latin typeface="Tahoma"/>
                <a:cs typeface="Tahoma"/>
              </a:rPr>
              <a:t>but </a:t>
            </a:r>
            <a:r>
              <a:rPr sz="1100" spc="-30" dirty="0">
                <a:latin typeface="Tahoma"/>
                <a:cs typeface="Tahoma"/>
              </a:rPr>
              <a:t>not </a:t>
            </a:r>
            <a:r>
              <a:rPr sz="1100" spc="-55" dirty="0">
                <a:latin typeface="Tahoma"/>
                <a:cs typeface="Tahoma"/>
              </a:rPr>
              <a:t>always, </a:t>
            </a:r>
            <a:r>
              <a:rPr sz="1100" spc="-70" dirty="0">
                <a:latin typeface="Tahoma"/>
                <a:cs typeface="Tahoma"/>
              </a:rPr>
              <a:t>used </a:t>
            </a:r>
            <a:r>
              <a:rPr sz="1100" spc="-65" dirty="0">
                <a:latin typeface="Tahoma"/>
                <a:cs typeface="Tahoma"/>
              </a:rPr>
              <a:t>as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35" dirty="0">
                <a:latin typeface="Tahoma"/>
                <a:cs typeface="Tahoma"/>
              </a:rPr>
              <a:t>modal </a:t>
            </a:r>
            <a:r>
              <a:rPr sz="1100" spc="-50" dirty="0">
                <a:latin typeface="Tahoma"/>
                <a:cs typeface="Tahoma"/>
              </a:rPr>
              <a:t>verb,</a:t>
            </a:r>
            <a:r>
              <a:rPr sz="1100" spc="1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buAutoNum type="arabicParenBoth" startAt="31"/>
              <a:tabLst>
                <a:tab pos="508000" algn="l"/>
                <a:tab pos="508634" algn="l"/>
              </a:tabLst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20" dirty="0">
                <a:latin typeface="Arial"/>
                <a:cs typeface="Arial"/>
              </a:rPr>
              <a:t>can’t </a:t>
            </a:r>
            <a:r>
              <a:rPr sz="1100" spc="-70" dirty="0">
                <a:latin typeface="Tahoma"/>
                <a:cs typeface="Tahoma"/>
              </a:rPr>
              <a:t>smoke  here  </a:t>
            </a:r>
            <a:r>
              <a:rPr sz="1100" spc="20" dirty="0">
                <a:latin typeface="Tahoma"/>
                <a:cs typeface="Tahoma"/>
              </a:rPr>
              <a:t>(DEONTIC</a:t>
            </a:r>
            <a:r>
              <a:rPr sz="1100" spc="-229" dirty="0">
                <a:latin typeface="Tahoma"/>
                <a:cs typeface="Tahoma"/>
              </a:rPr>
              <a:t> </a:t>
            </a:r>
            <a:r>
              <a:rPr sz="1100" spc="35" dirty="0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31"/>
            </a:pPr>
            <a:endParaRPr sz="90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buAutoNum type="arabicParenBoth" startAt="31"/>
              <a:tabLst>
                <a:tab pos="508000" algn="l"/>
                <a:tab pos="508634" algn="l"/>
              </a:tabLst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20" dirty="0">
                <a:latin typeface="Arial"/>
                <a:cs typeface="Arial"/>
              </a:rPr>
              <a:t>can’t </a:t>
            </a:r>
            <a:r>
              <a:rPr sz="1100" spc="-55" dirty="0">
                <a:latin typeface="Tahoma"/>
                <a:cs typeface="Tahoma"/>
              </a:rPr>
              <a:t>be serious </a:t>
            </a:r>
            <a:r>
              <a:rPr sz="1100" spc="15" dirty="0">
                <a:latin typeface="Tahoma"/>
                <a:cs typeface="Tahoma"/>
              </a:rPr>
              <a:t>(EPISTEMIC</a:t>
            </a:r>
            <a:r>
              <a:rPr sz="1100" spc="290" dirty="0">
                <a:latin typeface="Tahoma"/>
                <a:cs typeface="Tahoma"/>
              </a:rPr>
              <a:t> </a:t>
            </a:r>
            <a:r>
              <a:rPr sz="1100" spc="35" dirty="0">
                <a:latin typeface="Tahoma"/>
                <a:cs typeface="Tahoma"/>
              </a:rPr>
              <a:t>MODALITY)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966123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(33)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62990" y="1966123"/>
            <a:ext cx="224726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110" dirty="0">
                <a:latin typeface="Tahoma"/>
                <a:cs typeface="Tahoma"/>
              </a:rPr>
              <a:t>I </a:t>
            </a:r>
            <a:r>
              <a:rPr sz="1100" spc="-10" dirty="0">
                <a:latin typeface="Tahoma"/>
                <a:cs typeface="Tahoma"/>
              </a:rPr>
              <a:t>can’t </a:t>
            </a:r>
            <a:r>
              <a:rPr sz="1100" spc="-50" dirty="0">
                <a:latin typeface="Tahoma"/>
                <a:cs typeface="Tahoma"/>
              </a:rPr>
              <a:t>do </a:t>
            </a:r>
            <a:r>
              <a:rPr sz="1100" spc="-25" dirty="0">
                <a:latin typeface="Tahoma"/>
                <a:cs typeface="Tahoma"/>
              </a:rPr>
              <a:t>this </a:t>
            </a:r>
            <a:r>
              <a:rPr sz="1100" spc="-65" dirty="0">
                <a:latin typeface="Tahoma"/>
                <a:cs typeface="Tahoma"/>
              </a:rPr>
              <a:t>homework </a:t>
            </a:r>
            <a:r>
              <a:rPr sz="1100" spc="20" dirty="0">
                <a:latin typeface="Tahoma"/>
                <a:cs typeface="Tahoma"/>
              </a:rPr>
              <a:t>(ABILITY </a:t>
            </a:r>
            <a:r>
              <a:rPr sz="1100" spc="45" dirty="0">
                <a:latin typeface="Tahoma"/>
                <a:cs typeface="Tahoma"/>
              </a:rPr>
              <a:t>=  </a:t>
            </a:r>
            <a:r>
              <a:rPr sz="1100" spc="30" dirty="0">
                <a:latin typeface="Tahoma"/>
                <a:cs typeface="Tahoma"/>
              </a:rPr>
              <a:t>NON-MODAL</a:t>
            </a:r>
            <a:r>
              <a:rPr sz="1100" spc="15" dirty="0">
                <a:latin typeface="Tahoma"/>
                <a:cs typeface="Tahoma"/>
              </a:rPr>
              <a:t> MEANING).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>
                <a:hlinkClick r:id="rId17" action="ppaction://hlinksldjump"/>
              </a:rPr>
              <a:t>Getting</a:t>
            </a:r>
            <a:r>
              <a:rPr spc="-25" dirty="0">
                <a:hlinkClick r:id="rId17" action="ppaction://hlinksldjump"/>
              </a:rPr>
              <a:t> </a:t>
            </a:r>
            <a:r>
              <a:rPr spc="-15" dirty="0">
                <a:hlinkClick r:id="rId17" action="ppaction://hlinksldjump"/>
              </a:rPr>
              <a:t>tricky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67297" y="596136"/>
            <a:ext cx="3503929" cy="956944"/>
          </a:xfrm>
          <a:prstGeom prst="rect">
            <a:avLst/>
          </a:prstGeom>
        </p:spPr>
        <p:txBody>
          <a:bodyPr vert="horz" wrap="square" lIns="0" tIns="9842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75"/>
              </a:spcBef>
            </a:pPr>
            <a:r>
              <a:rPr sz="1100" i="1" spc="-40" dirty="0">
                <a:latin typeface="Trebuchet MS"/>
                <a:cs typeface="Trebuchet MS"/>
              </a:rPr>
              <a:t>Have </a:t>
            </a:r>
            <a:r>
              <a:rPr sz="1100" i="1" spc="-60" dirty="0">
                <a:latin typeface="Trebuchet MS"/>
                <a:cs typeface="Trebuchet MS"/>
              </a:rPr>
              <a:t>to </a:t>
            </a:r>
            <a:r>
              <a:rPr sz="1100" spc="-50" dirty="0">
                <a:latin typeface="Tahoma"/>
                <a:cs typeface="Tahoma"/>
              </a:rPr>
              <a:t>and </a:t>
            </a:r>
            <a:r>
              <a:rPr sz="1100" i="1" spc="-50" dirty="0">
                <a:latin typeface="Trebuchet MS"/>
                <a:cs typeface="Trebuchet MS"/>
              </a:rPr>
              <a:t>Need </a:t>
            </a:r>
            <a:r>
              <a:rPr sz="1100" i="1" spc="-60" dirty="0">
                <a:latin typeface="Trebuchet MS"/>
                <a:cs typeface="Trebuchet MS"/>
              </a:rPr>
              <a:t>to </a:t>
            </a:r>
            <a:r>
              <a:rPr sz="1100" spc="-70" dirty="0">
                <a:latin typeface="Tahoma"/>
                <a:cs typeface="Tahoma"/>
              </a:rPr>
              <a:t>are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b="1" spc="-55" dirty="0">
                <a:latin typeface="Arial"/>
                <a:cs typeface="Arial"/>
              </a:rPr>
              <a:t>semi-modals</a:t>
            </a:r>
            <a:endParaRPr sz="1100">
              <a:latin typeface="Arial"/>
              <a:cs typeface="Arial"/>
            </a:endParaRPr>
          </a:p>
          <a:p>
            <a:pPr marL="12700" marR="5080">
              <a:lnSpc>
                <a:spcPct val="102600"/>
              </a:lnSpc>
              <a:spcBef>
                <a:spcPts val="635"/>
              </a:spcBef>
            </a:pPr>
            <a:r>
              <a:rPr sz="1100" spc="-55" dirty="0">
                <a:latin typeface="Tahoma"/>
                <a:cs typeface="Tahoma"/>
              </a:rPr>
              <a:t>Express </a:t>
            </a:r>
            <a:r>
              <a:rPr sz="1100" spc="-35" dirty="0">
                <a:latin typeface="Tahoma"/>
                <a:cs typeface="Tahoma"/>
              </a:rPr>
              <a:t>modal </a:t>
            </a:r>
            <a:r>
              <a:rPr sz="1100" spc="-45" dirty="0">
                <a:latin typeface="Tahoma"/>
                <a:cs typeface="Tahoma"/>
              </a:rPr>
              <a:t>concepts </a:t>
            </a:r>
            <a:r>
              <a:rPr sz="1100" dirty="0">
                <a:latin typeface="Tahoma"/>
                <a:cs typeface="Tahoma"/>
              </a:rPr>
              <a:t>(OBLIGATION), </a:t>
            </a:r>
            <a:r>
              <a:rPr sz="1100" spc="-25" dirty="0">
                <a:latin typeface="Tahoma"/>
                <a:cs typeface="Tahoma"/>
              </a:rPr>
              <a:t>but </a:t>
            </a:r>
            <a:r>
              <a:rPr sz="1100" spc="-50" dirty="0">
                <a:latin typeface="Tahoma"/>
                <a:cs typeface="Tahoma"/>
              </a:rPr>
              <a:t>do </a:t>
            </a:r>
            <a:r>
              <a:rPr sz="1100" spc="-30" dirty="0">
                <a:latin typeface="Tahoma"/>
                <a:cs typeface="Tahoma"/>
              </a:rPr>
              <a:t>not exhibit 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25" dirty="0">
                <a:latin typeface="Tahoma"/>
                <a:cs typeface="Tahoma"/>
              </a:rPr>
              <a:t>typical </a:t>
            </a:r>
            <a:r>
              <a:rPr sz="1100" spc="-35" dirty="0">
                <a:latin typeface="Tahoma"/>
                <a:cs typeface="Tahoma"/>
              </a:rPr>
              <a:t>grammatical </a:t>
            </a:r>
            <a:r>
              <a:rPr sz="1100" spc="-45" dirty="0">
                <a:latin typeface="Tahoma"/>
                <a:cs typeface="Tahoma"/>
              </a:rPr>
              <a:t>properties </a:t>
            </a:r>
            <a:r>
              <a:rPr sz="1100" spc="-35" dirty="0">
                <a:latin typeface="Tahoma"/>
                <a:cs typeface="Tahoma"/>
              </a:rPr>
              <a:t>of modal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verbs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1100" i="1" spc="-80" dirty="0">
                <a:latin typeface="Trebuchet MS"/>
                <a:cs typeface="Trebuchet MS"/>
              </a:rPr>
              <a:t>need </a:t>
            </a:r>
            <a:r>
              <a:rPr sz="1100" i="1" spc="-50" dirty="0">
                <a:latin typeface="Trebuchet MS"/>
                <a:cs typeface="Trebuchet MS"/>
              </a:rPr>
              <a:t>to</a:t>
            </a:r>
            <a:r>
              <a:rPr sz="1100" spc="-50" dirty="0">
                <a:latin typeface="Tahoma"/>
                <a:cs typeface="Tahoma"/>
              </a:rPr>
              <a:t>, </a:t>
            </a:r>
            <a:r>
              <a:rPr sz="1100" i="1" spc="-65" dirty="0">
                <a:latin typeface="Trebuchet MS"/>
                <a:cs typeface="Trebuchet MS"/>
              </a:rPr>
              <a:t>have</a:t>
            </a:r>
            <a:r>
              <a:rPr sz="1100" i="1" spc="-45" dirty="0">
                <a:latin typeface="Trebuchet MS"/>
                <a:cs typeface="Trebuchet MS"/>
              </a:rPr>
              <a:t> to</a:t>
            </a:r>
            <a:r>
              <a:rPr sz="1100" spc="-45" dirty="0">
                <a:latin typeface="Tahoma"/>
                <a:cs typeface="Tahoma"/>
              </a:rPr>
              <a:t>;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1690064"/>
            <a:ext cx="2831465" cy="11283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9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25" dirty="0">
                <a:latin typeface="Tahoma"/>
                <a:cs typeface="Tahoma"/>
              </a:rPr>
              <a:t>They inflect </a:t>
            </a:r>
            <a:r>
              <a:rPr sz="1100" spc="-45" dirty="0">
                <a:latin typeface="Tahoma"/>
                <a:cs typeface="Tahoma"/>
              </a:rPr>
              <a:t>for</a:t>
            </a:r>
            <a:r>
              <a:rPr sz="1100" spc="10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tense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sz="1100" i="1" spc="-30" dirty="0">
                <a:latin typeface="Trebuchet MS"/>
                <a:cs typeface="Trebuchet MS"/>
              </a:rPr>
              <a:t>He </a:t>
            </a:r>
            <a:r>
              <a:rPr sz="1100" b="1" spc="-55" dirty="0">
                <a:latin typeface="Arial"/>
                <a:cs typeface="Arial"/>
              </a:rPr>
              <a:t>had </a:t>
            </a:r>
            <a:r>
              <a:rPr sz="1100" b="1" spc="-10" dirty="0">
                <a:latin typeface="Arial"/>
                <a:cs typeface="Arial"/>
              </a:rPr>
              <a:t>to/needed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i="1" spc="-75" dirty="0">
                <a:latin typeface="Trebuchet MS"/>
                <a:cs typeface="Trebuchet MS"/>
              </a:rPr>
              <a:t>work</a:t>
            </a:r>
            <a:r>
              <a:rPr sz="1100" i="1" spc="-95" dirty="0">
                <a:latin typeface="Trebuchet MS"/>
                <a:cs typeface="Trebuchet MS"/>
              </a:rPr>
              <a:t> </a:t>
            </a:r>
            <a:r>
              <a:rPr sz="1100" i="1" spc="-80" dirty="0">
                <a:latin typeface="Trebuchet MS"/>
                <a:cs typeface="Trebuchet MS"/>
              </a:rPr>
              <a:t>harder</a:t>
            </a:r>
            <a:endParaRPr sz="1100">
              <a:latin typeface="Trebuchet MS"/>
              <a:cs typeface="Trebuchet MS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AutoNum type="arabicPeriod" startAt="2"/>
              <a:tabLst>
                <a:tab pos="189865" algn="l"/>
              </a:tabLst>
            </a:pPr>
            <a:r>
              <a:rPr sz="1100" spc="-25" dirty="0">
                <a:latin typeface="Tahoma"/>
                <a:cs typeface="Tahoma"/>
              </a:rPr>
              <a:t>They inflect </a:t>
            </a:r>
            <a:r>
              <a:rPr sz="1100" spc="-45" dirty="0">
                <a:latin typeface="Tahoma"/>
                <a:cs typeface="Tahoma"/>
              </a:rPr>
              <a:t>for</a:t>
            </a:r>
            <a:r>
              <a:rPr sz="1100" spc="105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agreement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sz="1100" i="1" spc="-30" dirty="0">
                <a:latin typeface="Trebuchet MS"/>
                <a:cs typeface="Trebuchet MS"/>
              </a:rPr>
              <a:t>He </a:t>
            </a:r>
            <a:r>
              <a:rPr sz="1100" b="1" spc="-85" dirty="0">
                <a:latin typeface="Arial"/>
                <a:cs typeface="Arial"/>
              </a:rPr>
              <a:t>has </a:t>
            </a:r>
            <a:r>
              <a:rPr sz="1100" b="1" spc="-15" dirty="0">
                <a:latin typeface="Arial"/>
                <a:cs typeface="Arial"/>
              </a:rPr>
              <a:t>to/needs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i="1" spc="-75" dirty="0">
                <a:latin typeface="Trebuchet MS"/>
                <a:cs typeface="Trebuchet MS"/>
              </a:rPr>
              <a:t>work</a:t>
            </a:r>
            <a:r>
              <a:rPr sz="1100" i="1" spc="-35" dirty="0">
                <a:latin typeface="Trebuchet MS"/>
                <a:cs typeface="Trebuchet MS"/>
              </a:rPr>
              <a:t> </a:t>
            </a:r>
            <a:r>
              <a:rPr sz="1100" i="1" spc="-80" dirty="0">
                <a:latin typeface="Trebuchet MS"/>
                <a:cs typeface="Trebuchet MS"/>
              </a:rPr>
              <a:t>harder</a:t>
            </a:r>
            <a:endParaRPr sz="1100">
              <a:latin typeface="Trebuchet MS"/>
              <a:cs typeface="Trebuchet MS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 startAt="3"/>
              <a:tabLst>
                <a:tab pos="189865" algn="l"/>
              </a:tabLst>
            </a:pPr>
            <a:r>
              <a:rPr sz="1100" spc="-40" dirty="0">
                <a:latin typeface="Tahoma"/>
                <a:cs typeface="Tahoma"/>
              </a:rPr>
              <a:t>Questions </a:t>
            </a:r>
            <a:r>
              <a:rPr sz="1100" spc="-75" dirty="0">
                <a:latin typeface="Tahoma"/>
                <a:cs typeface="Tahoma"/>
              </a:rPr>
              <a:t>use </a:t>
            </a:r>
            <a:r>
              <a:rPr sz="1100" spc="-40" dirty="0">
                <a:latin typeface="Tahoma"/>
                <a:cs typeface="Tahoma"/>
              </a:rPr>
              <a:t>do-support </a:t>
            </a:r>
            <a:r>
              <a:rPr sz="1100" spc="-45" dirty="0">
                <a:latin typeface="Tahoma"/>
                <a:cs typeface="Tahoma"/>
              </a:rPr>
              <a:t>instead </a:t>
            </a:r>
            <a:r>
              <a:rPr sz="1100" spc="-35" dirty="0">
                <a:latin typeface="Tahoma"/>
                <a:cs typeface="Tahoma"/>
              </a:rPr>
              <a:t>of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inversion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sz="1100" i="1" spc="30" dirty="0">
                <a:latin typeface="Trebuchet MS"/>
                <a:cs typeface="Trebuchet MS"/>
              </a:rPr>
              <a:t>Do </a:t>
            </a:r>
            <a:r>
              <a:rPr sz="1100" i="1" spc="-5" dirty="0">
                <a:latin typeface="Trebuchet MS"/>
                <a:cs typeface="Trebuchet MS"/>
              </a:rPr>
              <a:t>I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spc="5" dirty="0">
                <a:latin typeface="Arial"/>
                <a:cs typeface="Arial"/>
              </a:rPr>
              <a:t>to/need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i="1" spc="-75" dirty="0">
                <a:latin typeface="Trebuchet MS"/>
                <a:cs typeface="Trebuchet MS"/>
              </a:rPr>
              <a:t>work</a:t>
            </a:r>
            <a:r>
              <a:rPr sz="1100" i="1" spc="-90" dirty="0">
                <a:latin typeface="Trebuchet MS"/>
                <a:cs typeface="Trebuchet MS"/>
              </a:rPr>
              <a:t> </a:t>
            </a:r>
            <a:r>
              <a:rPr sz="1100" i="1" spc="-55" dirty="0">
                <a:latin typeface="Trebuchet MS"/>
                <a:cs typeface="Trebuchet MS"/>
              </a:rPr>
              <a:t>harder?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36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04902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30" dirty="0">
                <a:hlinkClick r:id="rId17" action="ppaction://hlinksldjump"/>
              </a:rPr>
              <a:t>Getting</a:t>
            </a:r>
            <a:r>
              <a:rPr spc="-25" dirty="0">
                <a:hlinkClick r:id="rId17" action="ppaction://hlinksldjump"/>
              </a:rPr>
              <a:t> </a:t>
            </a:r>
            <a:r>
              <a:rPr spc="-15" dirty="0">
                <a:hlinkClick r:id="rId17" action="ppaction://hlinksldjump"/>
              </a:rPr>
              <a:t>tricky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106511"/>
            <a:ext cx="3144520" cy="103886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45" dirty="0">
                <a:latin typeface="Tahoma"/>
                <a:cs typeface="Tahoma"/>
              </a:rPr>
              <a:t>Because they </a:t>
            </a:r>
            <a:r>
              <a:rPr sz="1100" spc="-25" dirty="0">
                <a:latin typeface="Tahoma"/>
                <a:cs typeface="Tahoma"/>
              </a:rPr>
              <a:t>inflect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55" dirty="0">
                <a:latin typeface="Tahoma"/>
                <a:cs typeface="Tahoma"/>
              </a:rPr>
              <a:t>tense, </a:t>
            </a:r>
            <a:r>
              <a:rPr sz="1100" spc="-45" dirty="0">
                <a:latin typeface="Tahoma"/>
                <a:cs typeface="Tahoma"/>
              </a:rPr>
              <a:t>they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55" dirty="0">
                <a:latin typeface="Tahoma"/>
                <a:cs typeface="Tahoma"/>
              </a:rPr>
              <a:t>very </a:t>
            </a:r>
            <a:r>
              <a:rPr sz="1100" spc="-50" dirty="0">
                <a:latin typeface="Tahoma"/>
                <a:cs typeface="Tahoma"/>
              </a:rPr>
              <a:t>useful </a:t>
            </a:r>
            <a:r>
              <a:rPr sz="1100" spc="-45" dirty="0">
                <a:latin typeface="Tahoma"/>
                <a:cs typeface="Tahoma"/>
              </a:rPr>
              <a:t>for  </a:t>
            </a:r>
            <a:r>
              <a:rPr sz="1100" spc="-60" dirty="0">
                <a:latin typeface="Tahoma"/>
                <a:cs typeface="Tahoma"/>
              </a:rPr>
              <a:t>expressing </a:t>
            </a:r>
            <a:r>
              <a:rPr sz="1100" spc="-35" dirty="0">
                <a:latin typeface="Tahoma"/>
                <a:cs typeface="Tahoma"/>
              </a:rPr>
              <a:t>modal </a:t>
            </a:r>
            <a:r>
              <a:rPr sz="1100" spc="-45" dirty="0">
                <a:latin typeface="Tahoma"/>
                <a:cs typeface="Tahoma"/>
              </a:rPr>
              <a:t>concepts </a:t>
            </a:r>
            <a:r>
              <a:rPr sz="1100" spc="-25" dirty="0">
                <a:latin typeface="Tahoma"/>
                <a:cs typeface="Tahoma"/>
              </a:rPr>
              <a:t>in </a:t>
            </a:r>
            <a:r>
              <a:rPr sz="1100" spc="-40" dirty="0">
                <a:latin typeface="Tahoma"/>
                <a:cs typeface="Tahoma"/>
              </a:rPr>
              <a:t>the past,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e.g.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508634" indent="-495934">
              <a:lnSpc>
                <a:spcPct val="100000"/>
              </a:lnSpc>
              <a:spcBef>
                <a:spcPts val="5"/>
              </a:spcBef>
              <a:buAutoNum type="arabicParenBoth" startAt="34"/>
              <a:tabLst>
                <a:tab pos="508000" algn="l"/>
                <a:tab pos="508634" algn="l"/>
              </a:tabLst>
            </a:pPr>
            <a:r>
              <a:rPr sz="1100" spc="-50" dirty="0">
                <a:latin typeface="Tahoma"/>
                <a:cs typeface="Tahoma"/>
              </a:rPr>
              <a:t>Yesterday </a:t>
            </a:r>
            <a:r>
              <a:rPr sz="1100" spc="-110" dirty="0">
                <a:latin typeface="Tahoma"/>
                <a:cs typeface="Tahoma"/>
              </a:rPr>
              <a:t>I  </a:t>
            </a:r>
            <a:r>
              <a:rPr sz="1100" b="1" spc="-55" dirty="0">
                <a:latin typeface="Arial"/>
                <a:cs typeface="Arial"/>
              </a:rPr>
              <a:t>had 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spc="-45" dirty="0">
                <a:latin typeface="Tahoma"/>
                <a:cs typeface="Tahoma"/>
              </a:rPr>
              <a:t>get </a:t>
            </a:r>
            <a:r>
              <a:rPr sz="1100" spc="-50" dirty="0">
                <a:latin typeface="Tahoma"/>
                <a:cs typeface="Tahoma"/>
              </a:rPr>
              <a:t>up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early.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Font typeface="Tahoma"/>
              <a:buAutoNum type="arabicParenBoth" startAt="34"/>
            </a:pPr>
            <a:endParaRPr sz="90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spcBef>
                <a:spcPts val="5"/>
              </a:spcBef>
              <a:buAutoNum type="arabicParenBoth" startAt="34"/>
              <a:tabLst>
                <a:tab pos="438784" algn="l"/>
                <a:tab pos="439420" algn="l"/>
              </a:tabLst>
            </a:pPr>
            <a:r>
              <a:rPr sz="1100" spc="-50" dirty="0">
                <a:latin typeface="Tahoma"/>
                <a:cs typeface="Tahoma"/>
              </a:rPr>
              <a:t>*Yesterday </a:t>
            </a:r>
            <a:r>
              <a:rPr sz="1100" spc="-110" dirty="0">
                <a:latin typeface="Tahoma"/>
                <a:cs typeface="Tahoma"/>
              </a:rPr>
              <a:t>I  </a:t>
            </a:r>
            <a:r>
              <a:rPr sz="1100" b="1" spc="-50" dirty="0">
                <a:latin typeface="Arial"/>
                <a:cs typeface="Arial"/>
              </a:rPr>
              <a:t>musted  </a:t>
            </a:r>
            <a:r>
              <a:rPr sz="1100" spc="-45" dirty="0">
                <a:latin typeface="Tahoma"/>
                <a:cs typeface="Tahoma"/>
              </a:rPr>
              <a:t>get </a:t>
            </a:r>
            <a:r>
              <a:rPr sz="1100" spc="-50" dirty="0">
                <a:latin typeface="Tahoma"/>
                <a:cs typeface="Tahoma"/>
              </a:rPr>
              <a:t>up</a:t>
            </a:r>
            <a:r>
              <a:rPr sz="1100" spc="-16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early.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37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774063"/>
            <a:ext cx="29317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Rewrite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following </a:t>
            </a:r>
            <a:r>
              <a:rPr sz="1100" spc="-60" dirty="0">
                <a:latin typeface="Tahoma"/>
                <a:cs typeface="Tahoma"/>
              </a:rPr>
              <a:t>sentences </a:t>
            </a:r>
            <a:r>
              <a:rPr sz="1100" spc="-50" dirty="0">
                <a:latin typeface="Tahoma"/>
                <a:cs typeface="Tahoma"/>
              </a:rPr>
              <a:t>using </a:t>
            </a:r>
            <a:r>
              <a:rPr sz="1100" spc="-35" dirty="0">
                <a:latin typeface="Tahoma"/>
                <a:cs typeface="Tahoma"/>
              </a:rPr>
              <a:t>modal</a:t>
            </a:r>
            <a:r>
              <a:rPr sz="110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verbs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7360" y="1059254"/>
            <a:ext cx="3236595" cy="163004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</a:t>
            </a:r>
            <a:endParaRPr sz="1100">
              <a:latin typeface="Tahoma"/>
              <a:cs typeface="Tahoma"/>
            </a:endParaRPr>
          </a:p>
          <a:p>
            <a:pPr marL="189230" marR="67945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  </a:t>
            </a:r>
            <a:r>
              <a:rPr sz="1100" spc="-50" dirty="0">
                <a:latin typeface="Tahoma"/>
                <a:cs typeface="Tahoma"/>
              </a:rPr>
              <a:t>murder</a:t>
            </a:r>
            <a:endParaRPr sz="1100">
              <a:latin typeface="Tahoma"/>
              <a:cs typeface="Tahoma"/>
            </a:endParaRPr>
          </a:p>
          <a:p>
            <a:pPr marL="189230" marR="5080" indent="-177165">
              <a:lnSpc>
                <a:spcPct val="102600"/>
              </a:lnSpc>
              <a:spcBef>
                <a:spcPts val="30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45" dirty="0">
                <a:latin typeface="Tahoma"/>
                <a:cs typeface="Tahoma"/>
              </a:rPr>
              <a:t>advisable for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5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60" dirty="0">
                <a:latin typeface="Tahoma"/>
                <a:cs typeface="Tahoma"/>
              </a:rPr>
              <a:t>these  </a:t>
            </a:r>
            <a:r>
              <a:rPr sz="1100" spc="-30" dirty="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0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25" dirty="0">
                <a:latin typeface="Tahoma"/>
                <a:cs typeface="Tahoma"/>
              </a:rPr>
              <a:t>suit </a:t>
            </a:r>
            <a:r>
              <a:rPr sz="1100" spc="-15" dirty="0">
                <a:latin typeface="Tahoma"/>
                <a:cs typeface="Tahoma"/>
              </a:rPr>
              <a:t>to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work?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25" dirty="0">
                <a:latin typeface="Tahoma"/>
                <a:cs typeface="Tahoma"/>
              </a:rPr>
              <a:t>(Doorbell </a:t>
            </a:r>
            <a:r>
              <a:rPr sz="1100" spc="-35" dirty="0">
                <a:latin typeface="Tahoma"/>
                <a:cs typeface="Tahoma"/>
              </a:rPr>
              <a:t>rings) </a:t>
            </a:r>
            <a:r>
              <a:rPr sz="1100" dirty="0">
                <a:latin typeface="Tahoma"/>
                <a:cs typeface="Tahoma"/>
              </a:rPr>
              <a:t>That’s </a:t>
            </a:r>
            <a:r>
              <a:rPr sz="1100" spc="-35" dirty="0">
                <a:latin typeface="Tahoma"/>
                <a:cs typeface="Tahoma"/>
              </a:rPr>
              <a:t>unlikely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5" dirty="0">
                <a:latin typeface="Tahoma"/>
                <a:cs typeface="Tahoma"/>
              </a:rPr>
              <a:t>be</a:t>
            </a:r>
            <a:r>
              <a:rPr sz="1100" spc="229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Mary.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50" dirty="0">
                <a:latin typeface="Tahoma"/>
                <a:cs typeface="Tahoma"/>
              </a:rPr>
              <a:t>We </a:t>
            </a:r>
            <a:r>
              <a:rPr sz="1100" spc="-80" dirty="0">
                <a:latin typeface="Tahoma"/>
                <a:cs typeface="Tahoma"/>
              </a:rPr>
              <a:t>were </a:t>
            </a:r>
            <a:r>
              <a:rPr sz="1100" spc="-45" dirty="0">
                <a:latin typeface="Tahoma"/>
                <a:cs typeface="Tahoma"/>
              </a:rPr>
              <a:t>obliged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40" dirty="0">
                <a:latin typeface="Tahoma"/>
                <a:cs typeface="Tahoma"/>
              </a:rPr>
              <a:t>uniform </a:t>
            </a:r>
            <a:r>
              <a:rPr sz="1100" spc="-15" dirty="0">
                <a:latin typeface="Tahoma"/>
                <a:cs typeface="Tahoma"/>
              </a:rPr>
              <a:t>at </a:t>
            </a:r>
            <a:r>
              <a:rPr sz="1100" spc="-55" dirty="0">
                <a:latin typeface="Tahoma"/>
                <a:cs typeface="Tahoma"/>
              </a:rPr>
              <a:t>my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school.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26765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146050">
              <a:lnSpc>
                <a:spcPct val="103800"/>
              </a:lnSpc>
              <a:spcBef>
                <a:spcPts val="26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2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9461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8257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4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302895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172085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30226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9842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267360" y="476680"/>
            <a:ext cx="27438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44385" y="648752"/>
            <a:ext cx="24657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229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7360" y="609089"/>
            <a:ext cx="3173095" cy="609600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89230" marR="5080" indent="-177165">
              <a:lnSpc>
                <a:spcPct val="102600"/>
              </a:lnSpc>
              <a:spcBef>
                <a:spcPts val="27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  </a:t>
            </a:r>
            <a:r>
              <a:rPr sz="1100" spc="-50" dirty="0">
                <a:latin typeface="Tahoma"/>
                <a:cs typeface="Tahoma"/>
              </a:rPr>
              <a:t>murder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murder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murder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67360" y="1404720"/>
            <a:ext cx="323659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89230" marR="5080" indent="-177165">
              <a:lnSpc>
                <a:spcPct val="102600"/>
              </a:lnSpc>
              <a:spcBef>
                <a:spcPts val="5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45" dirty="0">
                <a:latin typeface="Tahoma"/>
                <a:cs typeface="Tahoma"/>
              </a:rPr>
              <a:t>advisable for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5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60" dirty="0">
                <a:latin typeface="Tahoma"/>
                <a:cs typeface="Tahoma"/>
              </a:rPr>
              <a:t>these  </a:t>
            </a:r>
            <a:r>
              <a:rPr sz="1100" spc="-30" dirty="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6896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67297" y="1084820"/>
            <a:ext cx="3415029" cy="121412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346075">
              <a:lnSpc>
                <a:spcPct val="102600"/>
              </a:lnSpc>
              <a:spcBef>
                <a:spcPts val="55"/>
              </a:spcBef>
            </a:pPr>
            <a:r>
              <a:rPr sz="1100" spc="25" dirty="0">
                <a:latin typeface="Tahoma"/>
                <a:cs typeface="Tahoma"/>
              </a:rPr>
              <a:t>All </a:t>
            </a:r>
            <a:r>
              <a:rPr sz="1100" spc="-65" dirty="0">
                <a:latin typeface="Tahoma"/>
                <a:cs typeface="Tahoma"/>
              </a:rPr>
              <a:t>phenomena </a:t>
            </a:r>
            <a:r>
              <a:rPr sz="1100" spc="-40" dirty="0">
                <a:latin typeface="Tahoma"/>
                <a:cs typeface="Tahoma"/>
              </a:rPr>
              <a:t>which </a:t>
            </a:r>
            <a:r>
              <a:rPr sz="1100" spc="-45" dirty="0">
                <a:latin typeface="Tahoma"/>
                <a:cs typeface="Tahoma"/>
              </a:rPr>
              <a:t>can </a:t>
            </a:r>
            <a:r>
              <a:rPr sz="1100" spc="-55" dirty="0">
                <a:latin typeface="Tahoma"/>
                <a:cs typeface="Tahoma"/>
              </a:rPr>
              <a:t>be </a:t>
            </a:r>
            <a:r>
              <a:rPr sz="1100" spc="-70" dirty="0">
                <a:latin typeface="Tahoma"/>
                <a:cs typeface="Tahoma"/>
              </a:rPr>
              <a:t>used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manipulate the  </a:t>
            </a:r>
            <a:r>
              <a:rPr sz="1100" spc="-35" dirty="0">
                <a:latin typeface="Tahoma"/>
                <a:cs typeface="Tahoma"/>
              </a:rPr>
              <a:t>proposition </a:t>
            </a:r>
            <a:r>
              <a:rPr sz="1100" spc="-70" dirty="0">
                <a:latin typeface="Tahoma"/>
                <a:cs typeface="Tahoma"/>
              </a:rPr>
              <a:t>expressed </a:t>
            </a:r>
            <a:r>
              <a:rPr sz="1100" spc="-60" dirty="0">
                <a:latin typeface="Tahoma"/>
                <a:cs typeface="Tahoma"/>
              </a:rPr>
              <a:t>by </a:t>
            </a:r>
            <a:r>
              <a:rPr sz="1100" spc="-55" dirty="0">
                <a:latin typeface="Tahoma"/>
                <a:cs typeface="Tahoma"/>
              </a:rPr>
              <a:t>a sentence.</a:t>
            </a:r>
            <a:endParaRPr sz="110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  <a:spcBef>
                <a:spcPts val="640"/>
              </a:spcBef>
            </a:pPr>
            <a:r>
              <a:rPr sz="1100" b="1" dirty="0">
                <a:latin typeface="Arial"/>
                <a:cs typeface="Arial"/>
              </a:rPr>
              <a:t>Mood </a:t>
            </a:r>
            <a:r>
              <a:rPr sz="1100" spc="-50" dirty="0">
                <a:latin typeface="Tahoma"/>
                <a:cs typeface="Tahoma"/>
              </a:rPr>
              <a:t>and </a:t>
            </a:r>
            <a:r>
              <a:rPr sz="1100" b="1" spc="-35" dirty="0">
                <a:latin typeface="Arial"/>
                <a:cs typeface="Arial"/>
              </a:rPr>
              <a:t>modality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55" dirty="0">
                <a:latin typeface="Tahoma"/>
                <a:cs typeface="Tahoma"/>
              </a:rPr>
              <a:t>devices </a:t>
            </a:r>
            <a:r>
              <a:rPr sz="1100" spc="-70" dirty="0">
                <a:latin typeface="Tahoma"/>
                <a:cs typeface="Tahoma"/>
              </a:rPr>
              <a:t>whereby </a:t>
            </a:r>
            <a:r>
              <a:rPr sz="1100" spc="-60" dirty="0">
                <a:latin typeface="Tahoma"/>
                <a:cs typeface="Tahoma"/>
              </a:rPr>
              <a:t>speakers </a:t>
            </a:r>
            <a:r>
              <a:rPr sz="1100" spc="-70" dirty="0">
                <a:latin typeface="Tahoma"/>
                <a:cs typeface="Tahoma"/>
              </a:rPr>
              <a:t>express  </a:t>
            </a:r>
            <a:r>
              <a:rPr sz="1100" spc="-30" dirty="0">
                <a:latin typeface="Tahoma"/>
                <a:cs typeface="Tahoma"/>
              </a:rPr>
              <a:t>their </a:t>
            </a:r>
            <a:r>
              <a:rPr sz="1100" spc="-20" dirty="0">
                <a:latin typeface="Tahoma"/>
                <a:cs typeface="Tahoma"/>
              </a:rPr>
              <a:t>attitude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what </a:t>
            </a:r>
            <a:r>
              <a:rPr sz="1100" spc="-45" dirty="0">
                <a:latin typeface="Tahoma"/>
                <a:cs typeface="Tahoma"/>
              </a:rPr>
              <a:t>they they </a:t>
            </a:r>
            <a:r>
              <a:rPr sz="1100" spc="-70" dirty="0">
                <a:latin typeface="Tahoma"/>
                <a:cs typeface="Tahoma"/>
              </a:rPr>
              <a:t>are</a:t>
            </a:r>
            <a:r>
              <a:rPr sz="1100" spc="3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saying.</a:t>
            </a:r>
            <a:endParaRPr sz="1100">
              <a:latin typeface="Tahoma"/>
              <a:cs typeface="Tahoma"/>
            </a:endParaRPr>
          </a:p>
          <a:p>
            <a:pPr marL="12700" marR="301625">
              <a:lnSpc>
                <a:spcPct val="102699"/>
              </a:lnSpc>
              <a:spcBef>
                <a:spcPts val="635"/>
              </a:spcBef>
            </a:pPr>
            <a:r>
              <a:rPr sz="1100" b="1" spc="-45" dirty="0">
                <a:latin typeface="Arial"/>
                <a:cs typeface="Arial"/>
              </a:rPr>
              <a:t>Voice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70" dirty="0">
                <a:latin typeface="Tahoma"/>
                <a:cs typeface="Tahoma"/>
              </a:rPr>
              <a:t>means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50" dirty="0">
                <a:latin typeface="Tahoma"/>
                <a:cs typeface="Tahoma"/>
              </a:rPr>
              <a:t>foregrounding </a:t>
            </a:r>
            <a:r>
              <a:rPr sz="1100" spc="-35" dirty="0">
                <a:latin typeface="Tahoma"/>
                <a:cs typeface="Tahoma"/>
              </a:rPr>
              <a:t>(or </a:t>
            </a:r>
            <a:r>
              <a:rPr sz="1100" spc="-10" dirty="0">
                <a:latin typeface="Tahoma"/>
                <a:cs typeface="Tahoma"/>
              </a:rPr>
              <a:t>“topicalising”)  </a:t>
            </a:r>
            <a:r>
              <a:rPr sz="1100" spc="-30" dirty="0">
                <a:latin typeface="Tahoma"/>
                <a:cs typeface="Tahoma"/>
              </a:rPr>
              <a:t>particular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arguments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murder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45" dirty="0">
                <a:latin typeface="Tahoma"/>
                <a:cs typeface="Tahoma"/>
              </a:rPr>
              <a:t>advisable for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5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19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tablets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75" dirty="0">
                <a:latin typeface="Arial"/>
                <a:cs typeface="Arial"/>
              </a:rPr>
              <a:t>should </a:t>
            </a:r>
            <a:r>
              <a:rPr sz="1100" b="1" spc="-55" dirty="0">
                <a:latin typeface="Arial"/>
                <a:cs typeface="Arial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0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60" dirty="0">
                <a:latin typeface="Tahoma"/>
                <a:cs typeface="Tahoma"/>
              </a:rPr>
              <a:t>these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murder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45" dirty="0">
                <a:latin typeface="Tahoma"/>
                <a:cs typeface="Tahoma"/>
              </a:rPr>
              <a:t>advisable for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5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19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tablets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75" dirty="0">
                <a:latin typeface="Arial"/>
                <a:cs typeface="Arial"/>
              </a:rPr>
              <a:t>should </a:t>
            </a:r>
            <a:r>
              <a:rPr sz="1100" b="1" spc="-55" dirty="0">
                <a:latin typeface="Arial"/>
                <a:cs typeface="Arial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0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60" dirty="0">
                <a:latin typeface="Tahoma"/>
                <a:cs typeface="Tahoma"/>
              </a:rPr>
              <a:t>these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67360" y="1954770"/>
            <a:ext cx="293687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25" dirty="0">
                <a:latin typeface="Tahoma"/>
                <a:cs typeface="Tahoma"/>
              </a:rPr>
              <a:t>suit </a:t>
            </a:r>
            <a:r>
              <a:rPr sz="1100" spc="-15" dirty="0">
                <a:latin typeface="Tahoma"/>
                <a:cs typeface="Tahoma"/>
              </a:rPr>
              <a:t>to</a:t>
            </a:r>
            <a:r>
              <a:rPr sz="1100" spc="-4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work?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murder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45" dirty="0">
                <a:latin typeface="Tahoma"/>
                <a:cs typeface="Tahoma"/>
              </a:rPr>
              <a:t>advisable for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5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19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tablets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75" dirty="0">
                <a:latin typeface="Arial"/>
                <a:cs typeface="Arial"/>
              </a:rPr>
              <a:t>should </a:t>
            </a:r>
            <a:r>
              <a:rPr sz="1100" b="1" spc="-55" dirty="0">
                <a:latin typeface="Arial"/>
                <a:cs typeface="Arial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0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60" dirty="0">
                <a:latin typeface="Tahoma"/>
                <a:cs typeface="Tahoma"/>
              </a:rPr>
              <a:t>these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25" dirty="0">
                <a:latin typeface="Tahoma"/>
                <a:cs typeface="Tahoma"/>
              </a:rPr>
              <a:t>suit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0" dirty="0">
                <a:latin typeface="Tahoma"/>
                <a:cs typeface="Tahoma"/>
              </a:rPr>
              <a:t>work?</a:t>
            </a:r>
            <a:r>
              <a:rPr sz="1100" spc="12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444385" y="2126855"/>
            <a:ext cx="1913255" cy="3638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1" spc="-45" dirty="0">
                <a:latin typeface="Arial"/>
                <a:cs typeface="Arial"/>
              </a:rPr>
              <a:t>Does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1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latin typeface="Arial"/>
                <a:cs typeface="Arial"/>
              </a:rPr>
              <a:t>Must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60" dirty="0">
                <a:latin typeface="Arial"/>
                <a:cs typeface="Arial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murder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45" dirty="0">
                <a:latin typeface="Tahoma"/>
                <a:cs typeface="Tahoma"/>
              </a:rPr>
              <a:t>advisable for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5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19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tablets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75" dirty="0">
                <a:latin typeface="Arial"/>
                <a:cs typeface="Arial"/>
              </a:rPr>
              <a:t>should </a:t>
            </a:r>
            <a:r>
              <a:rPr sz="1100" b="1" spc="-55" dirty="0">
                <a:latin typeface="Arial"/>
                <a:cs typeface="Arial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0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60" dirty="0">
                <a:latin typeface="Tahoma"/>
                <a:cs typeface="Tahoma"/>
              </a:rPr>
              <a:t>these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25" dirty="0">
                <a:latin typeface="Tahoma"/>
                <a:cs typeface="Tahoma"/>
              </a:rPr>
              <a:t>suit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0" dirty="0">
                <a:latin typeface="Tahoma"/>
                <a:cs typeface="Tahoma"/>
              </a:rPr>
              <a:t>work?</a:t>
            </a:r>
            <a:r>
              <a:rPr sz="1100" spc="12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67360" y="2126855"/>
            <a:ext cx="2735580" cy="5702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90"/>
              </a:spcBef>
            </a:pPr>
            <a:r>
              <a:rPr sz="1100" b="1" spc="-45" dirty="0">
                <a:latin typeface="Arial"/>
                <a:cs typeface="Arial"/>
              </a:rPr>
              <a:t>Does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-8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89230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latin typeface="Arial"/>
                <a:cs typeface="Arial"/>
              </a:rPr>
              <a:t>Must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60" dirty="0">
                <a:latin typeface="Arial"/>
                <a:cs typeface="Arial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-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sz="1100" spc="-25" dirty="0">
                <a:latin typeface="Tahoma"/>
                <a:cs typeface="Tahoma"/>
              </a:rPr>
              <a:t>(Doorbell </a:t>
            </a:r>
            <a:r>
              <a:rPr sz="1100" spc="-35" dirty="0">
                <a:latin typeface="Tahoma"/>
                <a:cs typeface="Tahoma"/>
              </a:rPr>
              <a:t>rings) </a:t>
            </a:r>
            <a:r>
              <a:rPr sz="1100" dirty="0">
                <a:latin typeface="Tahoma"/>
                <a:cs typeface="Tahoma"/>
              </a:rPr>
              <a:t>That’s </a:t>
            </a:r>
            <a:r>
              <a:rPr sz="1100" spc="-35" dirty="0">
                <a:latin typeface="Tahoma"/>
                <a:cs typeface="Tahoma"/>
              </a:rPr>
              <a:t>unlikely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5" dirty="0">
                <a:latin typeface="Tahoma"/>
                <a:cs typeface="Tahoma"/>
              </a:rPr>
              <a:t>be</a:t>
            </a:r>
            <a:r>
              <a:rPr sz="1100" spc="19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Mary.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murder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45" dirty="0">
                <a:latin typeface="Tahoma"/>
                <a:cs typeface="Tahoma"/>
              </a:rPr>
              <a:t>advisable for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5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19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tablets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75" dirty="0">
                <a:latin typeface="Arial"/>
                <a:cs typeface="Arial"/>
              </a:rPr>
              <a:t>should </a:t>
            </a:r>
            <a:r>
              <a:rPr sz="1100" b="1" spc="-55" dirty="0">
                <a:latin typeface="Arial"/>
                <a:cs typeface="Arial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0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60" dirty="0">
                <a:latin typeface="Tahoma"/>
                <a:cs typeface="Tahoma"/>
              </a:rPr>
              <a:t>these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25" dirty="0">
                <a:latin typeface="Tahoma"/>
                <a:cs typeface="Tahoma"/>
              </a:rPr>
              <a:t>suit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0" dirty="0">
                <a:latin typeface="Tahoma"/>
                <a:cs typeface="Tahoma"/>
              </a:rPr>
              <a:t>work?</a:t>
            </a:r>
            <a:r>
              <a:rPr sz="1100" spc="12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44385" y="2126855"/>
            <a:ext cx="1913255" cy="3638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1" spc="-45" dirty="0">
                <a:latin typeface="Arial"/>
                <a:cs typeface="Arial"/>
              </a:rPr>
              <a:t>Does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1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latin typeface="Arial"/>
                <a:cs typeface="Arial"/>
              </a:rPr>
              <a:t>Must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60" dirty="0">
                <a:latin typeface="Arial"/>
                <a:cs typeface="Arial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67360" y="2504832"/>
            <a:ext cx="29356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sz="1100" spc="-25" dirty="0">
                <a:latin typeface="Tahoma"/>
                <a:cs typeface="Tahoma"/>
              </a:rPr>
              <a:t>(Doorbell </a:t>
            </a:r>
            <a:r>
              <a:rPr sz="1100" spc="-35" dirty="0">
                <a:latin typeface="Tahoma"/>
                <a:cs typeface="Tahoma"/>
              </a:rPr>
              <a:t>rings) </a:t>
            </a:r>
            <a:r>
              <a:rPr sz="1100" dirty="0">
                <a:latin typeface="Tahoma"/>
                <a:cs typeface="Tahoma"/>
              </a:rPr>
              <a:t>That’s </a:t>
            </a:r>
            <a:r>
              <a:rPr sz="1100" spc="-35" dirty="0">
                <a:latin typeface="Tahoma"/>
                <a:cs typeface="Tahoma"/>
              </a:rPr>
              <a:t>unlikely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5" dirty="0">
                <a:latin typeface="Tahoma"/>
                <a:cs typeface="Tahoma"/>
              </a:rPr>
              <a:t>be </a:t>
            </a:r>
            <a:r>
              <a:rPr sz="1100" spc="-40" dirty="0">
                <a:latin typeface="Tahoma"/>
                <a:cs typeface="Tahoma"/>
              </a:rPr>
              <a:t>Mary.</a:t>
            </a:r>
            <a:r>
              <a:rPr sz="1100" spc="8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44385" y="2676904"/>
            <a:ext cx="12598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5" dirty="0">
                <a:latin typeface="Tahoma"/>
                <a:cs typeface="Tahoma"/>
              </a:rPr>
              <a:t>That </a:t>
            </a:r>
            <a:r>
              <a:rPr sz="1100" b="1" spc="-20" dirty="0">
                <a:latin typeface="Arial"/>
                <a:cs typeface="Arial"/>
              </a:rPr>
              <a:t>can’t </a:t>
            </a:r>
            <a:r>
              <a:rPr sz="1100" b="1" spc="-45" dirty="0">
                <a:latin typeface="Arial"/>
                <a:cs typeface="Arial"/>
              </a:rPr>
              <a:t>be</a:t>
            </a:r>
            <a:r>
              <a:rPr sz="1100" b="1" spc="-160" dirty="0">
                <a:latin typeface="Arial"/>
                <a:cs typeface="Arial"/>
              </a:rPr>
              <a:t> </a:t>
            </a:r>
            <a:r>
              <a:rPr sz="1100" spc="-15" dirty="0">
                <a:latin typeface="Tahoma"/>
                <a:cs typeface="Tahoma"/>
              </a:rPr>
              <a:t>Mary!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murder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45" dirty="0">
                <a:latin typeface="Tahoma"/>
                <a:cs typeface="Tahoma"/>
              </a:rPr>
              <a:t>advisable for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5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19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tablets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75" dirty="0">
                <a:latin typeface="Arial"/>
                <a:cs typeface="Arial"/>
              </a:rPr>
              <a:t>should </a:t>
            </a:r>
            <a:r>
              <a:rPr sz="1100" b="1" spc="-55" dirty="0">
                <a:latin typeface="Arial"/>
                <a:cs typeface="Arial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0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60" dirty="0">
                <a:latin typeface="Tahoma"/>
                <a:cs typeface="Tahoma"/>
              </a:rPr>
              <a:t>these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25" dirty="0">
                <a:latin typeface="Tahoma"/>
                <a:cs typeface="Tahoma"/>
              </a:rPr>
              <a:t>suit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0" dirty="0">
                <a:latin typeface="Tahoma"/>
                <a:cs typeface="Tahoma"/>
              </a:rPr>
              <a:t>work?</a:t>
            </a:r>
            <a:r>
              <a:rPr sz="1100" spc="12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44385" y="2126855"/>
            <a:ext cx="1913255" cy="3638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1" spc="-45" dirty="0">
                <a:latin typeface="Arial"/>
                <a:cs typeface="Arial"/>
              </a:rPr>
              <a:t>Does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1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latin typeface="Arial"/>
                <a:cs typeface="Arial"/>
              </a:rPr>
              <a:t>Must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60" dirty="0">
                <a:latin typeface="Arial"/>
                <a:cs typeface="Arial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67360" y="2504832"/>
            <a:ext cx="29356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sz="1100" spc="-25" dirty="0">
                <a:latin typeface="Tahoma"/>
                <a:cs typeface="Tahoma"/>
              </a:rPr>
              <a:t>(Doorbell </a:t>
            </a:r>
            <a:r>
              <a:rPr sz="1100" spc="-35" dirty="0">
                <a:latin typeface="Tahoma"/>
                <a:cs typeface="Tahoma"/>
              </a:rPr>
              <a:t>rings) </a:t>
            </a:r>
            <a:r>
              <a:rPr sz="1100" dirty="0">
                <a:latin typeface="Tahoma"/>
                <a:cs typeface="Tahoma"/>
              </a:rPr>
              <a:t>That’s </a:t>
            </a:r>
            <a:r>
              <a:rPr sz="1100" spc="-35" dirty="0">
                <a:latin typeface="Tahoma"/>
                <a:cs typeface="Tahoma"/>
              </a:rPr>
              <a:t>unlikely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5" dirty="0">
                <a:latin typeface="Tahoma"/>
                <a:cs typeface="Tahoma"/>
              </a:rPr>
              <a:t>be </a:t>
            </a:r>
            <a:r>
              <a:rPr sz="1100" spc="-40" dirty="0">
                <a:latin typeface="Tahoma"/>
                <a:cs typeface="Tahoma"/>
              </a:rPr>
              <a:t>Mary.</a:t>
            </a:r>
            <a:r>
              <a:rPr sz="1100" spc="8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267360" y="2637254"/>
            <a:ext cx="305752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5" dirty="0">
                <a:latin typeface="Tahoma"/>
                <a:cs typeface="Tahoma"/>
              </a:rPr>
              <a:t>That </a:t>
            </a:r>
            <a:r>
              <a:rPr sz="1100" b="1" spc="-20" dirty="0">
                <a:latin typeface="Arial"/>
                <a:cs typeface="Arial"/>
              </a:rPr>
              <a:t>can’t </a:t>
            </a:r>
            <a:r>
              <a:rPr sz="1100" b="1" spc="-45" dirty="0">
                <a:latin typeface="Arial"/>
                <a:cs typeface="Arial"/>
              </a:rPr>
              <a:t>be</a:t>
            </a:r>
            <a:r>
              <a:rPr sz="1100" b="1" spc="-110" dirty="0">
                <a:latin typeface="Arial"/>
                <a:cs typeface="Arial"/>
              </a:rPr>
              <a:t> </a:t>
            </a:r>
            <a:r>
              <a:rPr sz="1100" spc="-15" dirty="0">
                <a:latin typeface="Tahoma"/>
                <a:cs typeface="Tahoma"/>
              </a:rPr>
              <a:t>Mary!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6. </a:t>
            </a:r>
            <a:r>
              <a:rPr sz="1100" spc="-50" dirty="0">
                <a:latin typeface="Tahoma"/>
                <a:cs typeface="Tahoma"/>
              </a:rPr>
              <a:t>We </a:t>
            </a:r>
            <a:r>
              <a:rPr sz="1100" spc="-80" dirty="0">
                <a:latin typeface="Tahoma"/>
                <a:cs typeface="Tahoma"/>
              </a:rPr>
              <a:t>were </a:t>
            </a:r>
            <a:r>
              <a:rPr sz="1100" spc="-45" dirty="0">
                <a:latin typeface="Tahoma"/>
                <a:cs typeface="Tahoma"/>
              </a:rPr>
              <a:t>obliged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40" dirty="0">
                <a:latin typeface="Tahoma"/>
                <a:cs typeface="Tahoma"/>
              </a:rPr>
              <a:t>uniform </a:t>
            </a:r>
            <a:r>
              <a:rPr sz="1100" spc="-15" dirty="0">
                <a:latin typeface="Tahoma"/>
                <a:cs typeface="Tahoma"/>
              </a:rPr>
              <a:t>at </a:t>
            </a:r>
            <a:r>
              <a:rPr sz="1100" spc="-55" dirty="0">
                <a:latin typeface="Tahoma"/>
                <a:cs typeface="Tahoma"/>
              </a:rPr>
              <a:t>my </a:t>
            </a:r>
            <a:r>
              <a:rPr sz="1100" spc="-35" dirty="0">
                <a:latin typeface="Tahoma"/>
                <a:cs typeface="Tahoma"/>
              </a:rPr>
              <a:t>school.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83883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25" dirty="0">
                <a:hlinkClick r:id="rId21" action="ppaction://hlinksldjump"/>
              </a:rPr>
              <a:t>EXERCISE</a:t>
            </a:r>
          </a:p>
        </p:txBody>
      </p:sp>
      <p:sp>
        <p:nvSpPr>
          <p:cNvPr id="13" name="object 13"/>
          <p:cNvSpPr txBox="1"/>
          <p:nvPr/>
        </p:nvSpPr>
        <p:spPr>
          <a:xfrm>
            <a:off x="267360" y="476680"/>
            <a:ext cx="292925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1.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students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5" dirty="0">
                <a:latin typeface="Tahoma"/>
                <a:cs typeface="Tahoma"/>
              </a:rPr>
              <a:t>arrive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30" dirty="0">
                <a:latin typeface="Tahoma"/>
                <a:cs typeface="Tahoma"/>
              </a:rPr>
              <a:t>time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267360" y="609089"/>
            <a:ext cx="3173095" cy="437515"/>
          </a:xfrm>
          <a:prstGeom prst="rect">
            <a:avLst/>
          </a:prstGeom>
        </p:spPr>
        <p:txBody>
          <a:bodyPr vert="horz" wrap="square" lIns="0" tIns="50800" rIns="0" bIns="0" rtlCol="0">
            <a:spAutoFit/>
          </a:bodyPr>
          <a:lstStyle/>
          <a:p>
            <a:pPr marL="189230">
              <a:lnSpc>
                <a:spcPct val="100000"/>
              </a:lnSpc>
              <a:spcBef>
                <a:spcPts val="400"/>
              </a:spcBef>
            </a:pPr>
            <a:r>
              <a:rPr sz="1100" spc="-35" dirty="0">
                <a:latin typeface="Tahoma"/>
                <a:cs typeface="Tahoma"/>
              </a:rPr>
              <a:t>Students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290" dirty="0">
                <a:latin typeface="Arial"/>
                <a:cs typeface="Arial"/>
              </a:rPr>
              <a:t>/ </a:t>
            </a:r>
            <a:r>
              <a:rPr sz="1100" b="1" spc="-45" dirty="0">
                <a:latin typeface="Arial"/>
                <a:cs typeface="Arial"/>
              </a:rPr>
              <a:t>must arrive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-19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time.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05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2.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30" dirty="0">
                <a:latin typeface="Tahoma"/>
                <a:cs typeface="Tahoma"/>
              </a:rPr>
              <a:t>committed</a:t>
            </a:r>
            <a:r>
              <a:rPr sz="1100" spc="114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the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026742"/>
            <a:ext cx="61976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murder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44385" y="1198815"/>
            <a:ext cx="272288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35" dirty="0">
                <a:latin typeface="Tahoma"/>
                <a:cs typeface="Tahoma"/>
              </a:rPr>
              <a:t>butler </a:t>
            </a:r>
            <a:r>
              <a:rPr sz="1100" b="1" spc="-45" dirty="0">
                <a:latin typeface="Arial"/>
                <a:cs typeface="Arial"/>
              </a:rPr>
              <a:t>must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spc="-30" dirty="0">
                <a:latin typeface="Tahoma"/>
                <a:cs typeface="Tahoma"/>
              </a:rPr>
              <a:t>committed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0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murder.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67360" y="1404720"/>
            <a:ext cx="323659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3. </a:t>
            </a:r>
            <a:r>
              <a:rPr sz="1100" spc="-25" dirty="0">
                <a:latin typeface="Tahoma"/>
                <a:cs typeface="Tahoma"/>
              </a:rPr>
              <a:t>It’s </a:t>
            </a:r>
            <a:r>
              <a:rPr sz="1100" spc="-45" dirty="0">
                <a:latin typeface="Tahoma"/>
                <a:cs typeface="Tahoma"/>
              </a:rPr>
              <a:t>advisable for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40" dirty="0">
                <a:latin typeface="Tahoma"/>
                <a:cs typeface="Tahoma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5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</a:t>
            </a:r>
            <a:r>
              <a:rPr sz="1100" spc="19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these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1576792"/>
            <a:ext cx="59626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tablets</a:t>
            </a:r>
            <a:r>
              <a:rPr sz="1100" spc="-5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44385" y="1748864"/>
            <a:ext cx="28321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b="1" spc="-75" dirty="0">
                <a:latin typeface="Arial"/>
                <a:cs typeface="Arial"/>
              </a:rPr>
              <a:t>should </a:t>
            </a:r>
            <a:r>
              <a:rPr sz="1100" b="1" spc="-55" dirty="0">
                <a:latin typeface="Arial"/>
                <a:cs typeface="Arial"/>
              </a:rPr>
              <a:t>avoid </a:t>
            </a:r>
            <a:r>
              <a:rPr sz="1100" spc="-35" dirty="0">
                <a:latin typeface="Tahoma"/>
                <a:cs typeface="Tahoma"/>
              </a:rPr>
              <a:t>alcohol </a:t>
            </a:r>
            <a:r>
              <a:rPr sz="1100" spc="-40" dirty="0">
                <a:latin typeface="Tahoma"/>
                <a:cs typeface="Tahoma"/>
              </a:rPr>
              <a:t>while </a:t>
            </a:r>
            <a:r>
              <a:rPr sz="1100" spc="-55" dirty="0">
                <a:latin typeface="Tahoma"/>
                <a:cs typeface="Tahoma"/>
              </a:rPr>
              <a:t>on </a:t>
            </a:r>
            <a:r>
              <a:rPr sz="1100" spc="-60" dirty="0">
                <a:latin typeface="Tahoma"/>
                <a:cs typeface="Tahoma"/>
              </a:rPr>
              <a:t>these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tablets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67360" y="1954770"/>
            <a:ext cx="31375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4. </a:t>
            </a:r>
            <a:r>
              <a:rPr sz="1100" spc="-95" dirty="0">
                <a:latin typeface="Tahoma"/>
                <a:cs typeface="Tahoma"/>
              </a:rPr>
              <a:t>Is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35" dirty="0">
                <a:latin typeface="Tahoma"/>
                <a:cs typeface="Tahoma"/>
              </a:rPr>
              <a:t>obligatory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25" dirty="0">
                <a:latin typeface="Tahoma"/>
                <a:cs typeface="Tahoma"/>
              </a:rPr>
              <a:t>suit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0" dirty="0">
                <a:latin typeface="Tahoma"/>
                <a:cs typeface="Tahoma"/>
              </a:rPr>
              <a:t>work?</a:t>
            </a:r>
            <a:r>
              <a:rPr sz="1100" spc="12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444385" y="2126855"/>
            <a:ext cx="1913255" cy="3638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b="1" spc="-45" dirty="0">
                <a:latin typeface="Arial"/>
                <a:cs typeface="Arial"/>
              </a:rPr>
              <a:t>Does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55" dirty="0">
                <a:latin typeface="Arial"/>
                <a:cs typeface="Arial"/>
              </a:rPr>
              <a:t>have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1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100" b="1" dirty="0">
                <a:latin typeface="Arial"/>
                <a:cs typeface="Arial"/>
              </a:rPr>
              <a:t>Must </a:t>
            </a:r>
            <a:r>
              <a:rPr sz="1100" spc="-10" dirty="0">
                <a:latin typeface="Tahoma"/>
                <a:cs typeface="Tahoma"/>
              </a:rPr>
              <a:t>Jack </a:t>
            </a:r>
            <a:r>
              <a:rPr sz="1100" b="1" spc="-60" dirty="0">
                <a:latin typeface="Arial"/>
                <a:cs typeface="Arial"/>
              </a:rPr>
              <a:t>wear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suit?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267360" y="2504832"/>
            <a:ext cx="29356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sz="1100" spc="-25" dirty="0">
                <a:latin typeface="Tahoma"/>
                <a:cs typeface="Tahoma"/>
              </a:rPr>
              <a:t>(Doorbell </a:t>
            </a:r>
            <a:r>
              <a:rPr sz="1100" spc="-35" dirty="0">
                <a:latin typeface="Tahoma"/>
                <a:cs typeface="Tahoma"/>
              </a:rPr>
              <a:t>rings) </a:t>
            </a:r>
            <a:r>
              <a:rPr sz="1100" dirty="0">
                <a:latin typeface="Tahoma"/>
                <a:cs typeface="Tahoma"/>
              </a:rPr>
              <a:t>That’s </a:t>
            </a:r>
            <a:r>
              <a:rPr sz="1100" spc="-35" dirty="0">
                <a:latin typeface="Tahoma"/>
                <a:cs typeface="Tahoma"/>
              </a:rPr>
              <a:t>unlikely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5" dirty="0">
                <a:latin typeface="Tahoma"/>
                <a:cs typeface="Tahoma"/>
              </a:rPr>
              <a:t>be </a:t>
            </a:r>
            <a:r>
              <a:rPr sz="1100" spc="-40" dirty="0">
                <a:latin typeface="Tahoma"/>
                <a:cs typeface="Tahoma"/>
              </a:rPr>
              <a:t>Mary.</a:t>
            </a:r>
            <a:r>
              <a:rPr sz="1100" spc="80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444385" y="2676904"/>
            <a:ext cx="12598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5" dirty="0">
                <a:latin typeface="Tahoma"/>
                <a:cs typeface="Tahoma"/>
              </a:rPr>
              <a:t>That </a:t>
            </a:r>
            <a:r>
              <a:rPr sz="1100" b="1" spc="-20" dirty="0">
                <a:latin typeface="Arial"/>
                <a:cs typeface="Arial"/>
              </a:rPr>
              <a:t>can’t </a:t>
            </a:r>
            <a:r>
              <a:rPr sz="1100" b="1" spc="-45" dirty="0">
                <a:latin typeface="Arial"/>
                <a:cs typeface="Arial"/>
              </a:rPr>
              <a:t>be</a:t>
            </a:r>
            <a:r>
              <a:rPr sz="1100" b="1" spc="-160" dirty="0">
                <a:latin typeface="Arial"/>
                <a:cs typeface="Arial"/>
              </a:rPr>
              <a:t> </a:t>
            </a:r>
            <a:r>
              <a:rPr sz="1100" spc="-15" dirty="0">
                <a:latin typeface="Tahoma"/>
                <a:cs typeface="Tahoma"/>
              </a:rPr>
              <a:t>Mary!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267360" y="2882809"/>
            <a:ext cx="325818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6. </a:t>
            </a:r>
            <a:r>
              <a:rPr sz="1100" spc="-50" dirty="0">
                <a:latin typeface="Tahoma"/>
                <a:cs typeface="Tahoma"/>
              </a:rPr>
              <a:t>We </a:t>
            </a:r>
            <a:r>
              <a:rPr sz="1100" spc="-80" dirty="0">
                <a:latin typeface="Tahoma"/>
                <a:cs typeface="Tahoma"/>
              </a:rPr>
              <a:t>were </a:t>
            </a:r>
            <a:r>
              <a:rPr sz="1100" spc="-45" dirty="0">
                <a:latin typeface="Tahoma"/>
                <a:cs typeface="Tahoma"/>
              </a:rPr>
              <a:t>obliged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80" dirty="0">
                <a:latin typeface="Tahoma"/>
                <a:cs typeface="Tahoma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40" dirty="0">
                <a:latin typeface="Tahoma"/>
                <a:cs typeface="Tahoma"/>
              </a:rPr>
              <a:t>uniform </a:t>
            </a:r>
            <a:r>
              <a:rPr sz="1100" spc="-15" dirty="0">
                <a:latin typeface="Tahoma"/>
                <a:cs typeface="Tahoma"/>
              </a:rPr>
              <a:t>at </a:t>
            </a:r>
            <a:r>
              <a:rPr sz="1100" spc="-55" dirty="0">
                <a:latin typeface="Tahoma"/>
                <a:cs typeface="Tahoma"/>
              </a:rPr>
              <a:t>my </a:t>
            </a:r>
            <a:r>
              <a:rPr sz="1100" spc="-35" dirty="0">
                <a:latin typeface="Tahoma"/>
                <a:cs typeface="Tahoma"/>
              </a:rPr>
              <a:t>school.</a:t>
            </a:r>
            <a:r>
              <a:rPr sz="1100" spc="145" dirty="0">
                <a:latin typeface="Tahoma"/>
                <a:cs typeface="Tahoma"/>
              </a:rPr>
              <a:t> </a:t>
            </a:r>
            <a:r>
              <a:rPr sz="1100" i="1" spc="-10" dirty="0">
                <a:latin typeface="Meiryo"/>
                <a:cs typeface="Meiryo"/>
              </a:rPr>
              <a:t>⇒</a:t>
            </a:r>
            <a:endParaRPr sz="1100">
              <a:latin typeface="Meiryo"/>
              <a:cs typeface="Meiryo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44385" y="3054882"/>
            <a:ext cx="24441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50" dirty="0">
                <a:latin typeface="Tahoma"/>
                <a:cs typeface="Tahoma"/>
              </a:rPr>
              <a:t>We </a:t>
            </a:r>
            <a:r>
              <a:rPr sz="1100" b="1" spc="-55" dirty="0">
                <a:latin typeface="Arial"/>
                <a:cs typeface="Arial"/>
              </a:rPr>
              <a:t>had </a:t>
            </a:r>
            <a:r>
              <a:rPr sz="1100" b="1" dirty="0">
                <a:latin typeface="Arial"/>
                <a:cs typeface="Arial"/>
              </a:rPr>
              <a:t>to </a:t>
            </a:r>
            <a:r>
              <a:rPr sz="1100" b="1" spc="-60" dirty="0">
                <a:latin typeface="Arial"/>
                <a:cs typeface="Arial"/>
              </a:rPr>
              <a:t>wear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40" dirty="0">
                <a:latin typeface="Tahoma"/>
                <a:cs typeface="Tahoma"/>
              </a:rPr>
              <a:t>uniform </a:t>
            </a:r>
            <a:r>
              <a:rPr sz="1100" spc="-15" dirty="0">
                <a:latin typeface="Tahoma"/>
                <a:cs typeface="Tahoma"/>
              </a:rPr>
              <a:t>at </a:t>
            </a:r>
            <a:r>
              <a:rPr sz="1100" spc="-55" dirty="0">
                <a:latin typeface="Tahoma"/>
                <a:cs typeface="Tahoma"/>
              </a:rPr>
              <a:t>my</a:t>
            </a:r>
            <a:r>
              <a:rPr sz="1100" spc="75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school.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39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130111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2" action="ppaction://hlinksldjump"/>
              </a:rPr>
              <a:t>Clinical</a:t>
            </a:r>
            <a:r>
              <a:rPr spc="-5" dirty="0">
                <a:hlinkClick r:id="rId22" action="ppaction://hlinksldjump"/>
              </a:rPr>
              <a:t> </a:t>
            </a:r>
            <a:r>
              <a:rPr spc="-65" dirty="0">
                <a:hlinkClick r:id="rId22" action="ppaction://hlinksldjump"/>
              </a:rPr>
              <a:t>relevance</a:t>
            </a:r>
          </a:p>
        </p:txBody>
      </p:sp>
      <p:sp>
        <p:nvSpPr>
          <p:cNvPr id="10" name="object 1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pc="-35" dirty="0"/>
              <a:t>Presumably </a:t>
            </a:r>
            <a:r>
              <a:rPr spc="-45" dirty="0"/>
              <a:t>language-impaired </a:t>
            </a:r>
            <a:r>
              <a:rPr spc="-35" dirty="0"/>
              <a:t>children </a:t>
            </a:r>
            <a:r>
              <a:rPr spc="-65" dirty="0"/>
              <a:t>have </a:t>
            </a:r>
            <a:r>
              <a:rPr spc="-30" dirty="0"/>
              <a:t>difficulties </a:t>
            </a:r>
            <a:r>
              <a:rPr spc="-25" dirty="0"/>
              <a:t>with  syntactic </a:t>
            </a:r>
            <a:r>
              <a:rPr spc="-35" dirty="0"/>
              <a:t>characteristics of </a:t>
            </a:r>
            <a:r>
              <a:rPr spc="-45" dirty="0"/>
              <a:t>modals (e.g. negation </a:t>
            </a:r>
            <a:r>
              <a:rPr spc="-50" dirty="0"/>
              <a:t>and  </a:t>
            </a:r>
            <a:r>
              <a:rPr spc="-45" dirty="0"/>
              <a:t>questions)</a:t>
            </a: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pc="-40" dirty="0"/>
              <a:t>Papafragou (1998) </a:t>
            </a:r>
            <a:r>
              <a:rPr spc="-65" dirty="0"/>
              <a:t>argues </a:t>
            </a:r>
            <a:r>
              <a:rPr spc="-15" dirty="0"/>
              <a:t>that </a:t>
            </a:r>
            <a:r>
              <a:rPr spc="-50" dirty="0"/>
              <a:t>development </a:t>
            </a:r>
            <a:r>
              <a:rPr spc="-35" dirty="0"/>
              <a:t>of</a:t>
            </a:r>
            <a:r>
              <a:rPr spc="40" dirty="0"/>
              <a:t> </a:t>
            </a:r>
            <a:r>
              <a:rPr spc="-40" dirty="0"/>
              <a:t>epistemic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1897251"/>
            <a:ext cx="349567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latin typeface="Tahoma"/>
                <a:cs typeface="Tahoma"/>
              </a:rPr>
              <a:t>modals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40" dirty="0">
                <a:latin typeface="Tahoma"/>
                <a:cs typeface="Tahoma"/>
              </a:rPr>
              <a:t>linked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0" dirty="0">
                <a:latin typeface="Tahoma"/>
                <a:cs typeface="Tahoma"/>
              </a:rPr>
              <a:t>theory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mind </a:t>
            </a:r>
            <a:r>
              <a:rPr sz="1100" i="1" spc="-10" dirty="0">
                <a:latin typeface="Meiryo"/>
                <a:cs typeface="Meiryo"/>
              </a:rPr>
              <a:t>⇒</a:t>
            </a:r>
            <a:r>
              <a:rPr sz="1100" i="1" spc="-10" dirty="0">
                <a:latin typeface="Times New Roman"/>
                <a:cs typeface="Times New Roman"/>
              </a:rPr>
              <a:t> </a:t>
            </a:r>
            <a:r>
              <a:rPr sz="1100" spc="-30" dirty="0">
                <a:latin typeface="Tahoma"/>
                <a:cs typeface="Tahoma"/>
              </a:rPr>
              <a:t>likely </a:t>
            </a:r>
            <a:r>
              <a:rPr sz="1100" spc="-15" dirty="0">
                <a:latin typeface="Tahoma"/>
                <a:cs typeface="Tahoma"/>
              </a:rPr>
              <a:t>to </a:t>
            </a:r>
            <a:r>
              <a:rPr sz="1100" spc="-55" dirty="0">
                <a:latin typeface="Tahoma"/>
                <a:cs typeface="Tahoma"/>
              </a:rPr>
              <a:t>be </a:t>
            </a:r>
            <a:r>
              <a:rPr sz="1100" spc="-65" dirty="0">
                <a:latin typeface="Tahoma"/>
                <a:cs typeface="Tahoma"/>
              </a:rPr>
              <a:t>delayed  </a:t>
            </a:r>
            <a:r>
              <a:rPr sz="1100" spc="-300" dirty="0">
                <a:latin typeface="Tahoma"/>
                <a:cs typeface="Tahoma"/>
              </a:rPr>
              <a:t>in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2069324"/>
            <a:ext cx="44894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autism.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40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1100" spc="-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sz="1100" spc="-3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3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25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D6D6EF"/>
                </a:solidFill>
                <a:latin typeface="Tahoma"/>
                <a:cs typeface="Tahoma"/>
                <a:hlinkClick r:id="rId15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40" dirty="0">
                <a:solidFill>
                  <a:srgbClr val="3333B2"/>
                </a:solidFill>
                <a:latin typeface="Tahoma"/>
                <a:cs typeface="Tahoma"/>
                <a:hlinkClick r:id="rId23" action="ppaction://hlinksldjump"/>
              </a:rPr>
              <a:t>V</a:t>
            </a:r>
            <a:r>
              <a:rPr sz="1100" spc="-45" dirty="0">
                <a:solidFill>
                  <a:srgbClr val="3333B2"/>
                </a:solidFill>
                <a:latin typeface="Tahoma"/>
                <a:cs typeface="Tahoma"/>
                <a:hlinkClick r:id="rId23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Home</a:t>
            </a:r>
            <a:r>
              <a:rPr sz="1100" spc="-9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w</a:t>
            </a:r>
            <a:r>
              <a:rPr sz="1100" spc="-85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o</a:t>
            </a:r>
            <a:r>
              <a:rPr sz="1100" spc="-2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rk </a:t>
            </a:r>
            <a:r>
              <a:rPr sz="1100" spc="-15" dirty="0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28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40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267360" y="907425"/>
            <a:ext cx="3324225" cy="103822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45" dirty="0">
                <a:latin typeface="Tahoma"/>
                <a:cs typeface="Tahoma"/>
              </a:rPr>
              <a:t>Have </a:t>
            </a:r>
            <a:r>
              <a:rPr sz="1100" spc="-60" dirty="0">
                <a:latin typeface="Tahoma"/>
                <a:cs typeface="Tahoma"/>
              </a:rPr>
              <a:t>you </a:t>
            </a:r>
            <a:r>
              <a:rPr sz="1100" spc="-50" dirty="0">
                <a:latin typeface="Tahoma"/>
                <a:cs typeface="Tahoma"/>
              </a:rPr>
              <a:t>watched </a:t>
            </a:r>
            <a:r>
              <a:rPr sz="1100" spc="25" dirty="0">
                <a:latin typeface="Tahoma"/>
                <a:cs typeface="Tahoma"/>
              </a:rPr>
              <a:t>“</a:t>
            </a:r>
            <a:r>
              <a:rPr sz="1100" b="1" spc="25" dirty="0">
                <a:latin typeface="Arial"/>
                <a:cs typeface="Arial"/>
              </a:rPr>
              <a:t>The </a:t>
            </a:r>
            <a:r>
              <a:rPr sz="1100" b="1" spc="-30" dirty="0">
                <a:latin typeface="Arial"/>
                <a:cs typeface="Arial"/>
              </a:rPr>
              <a:t>Walking</a:t>
            </a:r>
            <a:r>
              <a:rPr sz="1100" b="1" spc="75" dirty="0">
                <a:latin typeface="Arial"/>
                <a:cs typeface="Arial"/>
              </a:rPr>
              <a:t> </a:t>
            </a:r>
            <a:r>
              <a:rPr sz="1100" b="1" dirty="0">
                <a:latin typeface="Arial"/>
                <a:cs typeface="Arial"/>
              </a:rPr>
              <a:t>Dead</a:t>
            </a:r>
            <a:r>
              <a:rPr sz="1100" dirty="0">
                <a:latin typeface="Tahoma"/>
                <a:cs typeface="Tahoma"/>
              </a:rPr>
              <a:t>”?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sz="1100" b="1" spc="30" dirty="0">
                <a:latin typeface="Arial"/>
                <a:cs typeface="Arial"/>
              </a:rPr>
              <a:t>It</a:t>
            </a:r>
            <a:r>
              <a:rPr sz="1100" spc="30" dirty="0">
                <a:latin typeface="Tahoma"/>
                <a:cs typeface="Tahoma"/>
              </a:rPr>
              <a:t>’s </a:t>
            </a:r>
            <a:r>
              <a:rPr sz="1100" spc="-70" dirty="0">
                <a:latin typeface="Tahoma"/>
                <a:cs typeface="Tahoma"/>
              </a:rPr>
              <a:t>one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55" dirty="0">
                <a:latin typeface="Tahoma"/>
                <a:cs typeface="Tahoma"/>
              </a:rPr>
              <a:t>my </a:t>
            </a:r>
            <a:r>
              <a:rPr sz="1100" spc="-35" dirty="0">
                <a:latin typeface="Tahoma"/>
                <a:cs typeface="Tahoma"/>
              </a:rPr>
              <a:t>favourite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series.</a:t>
            </a:r>
            <a:endParaRPr sz="1100">
              <a:latin typeface="Tahoma"/>
              <a:cs typeface="Tahoma"/>
            </a:endParaRPr>
          </a:p>
          <a:p>
            <a:pPr marL="189230" marR="5080" indent="-177165">
              <a:lnSpc>
                <a:spcPct val="102600"/>
              </a:lnSpc>
              <a:spcBef>
                <a:spcPts val="295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sz="1100" b="1" spc="30" dirty="0">
                <a:latin typeface="Arial"/>
                <a:cs typeface="Arial"/>
              </a:rPr>
              <a:t>It</a:t>
            </a:r>
            <a:r>
              <a:rPr sz="1100" spc="30" dirty="0">
                <a:latin typeface="Tahoma"/>
                <a:cs typeface="Tahoma"/>
              </a:rPr>
              <a:t>’s </a:t>
            </a:r>
            <a:r>
              <a:rPr sz="1100" spc="-30" dirty="0">
                <a:latin typeface="Tahoma"/>
                <a:cs typeface="Tahoma"/>
              </a:rPr>
              <a:t>about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50" dirty="0">
                <a:latin typeface="Tahoma"/>
                <a:cs typeface="Tahoma"/>
              </a:rPr>
              <a:t>group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5" dirty="0">
                <a:latin typeface="Tahoma"/>
                <a:cs typeface="Tahoma"/>
              </a:rPr>
              <a:t>surviviors </a:t>
            </a:r>
            <a:r>
              <a:rPr sz="1100" spc="-30" dirty="0">
                <a:latin typeface="Tahoma"/>
                <a:cs typeface="Tahoma"/>
              </a:rPr>
              <a:t>fighting </a:t>
            </a:r>
            <a:r>
              <a:rPr sz="1100" spc="-50" dirty="0">
                <a:latin typeface="Tahoma"/>
                <a:cs typeface="Tahoma"/>
              </a:rPr>
              <a:t>zombies </a:t>
            </a:r>
            <a:r>
              <a:rPr sz="1100" spc="-25" dirty="0">
                <a:latin typeface="Tahoma"/>
                <a:cs typeface="Tahoma"/>
              </a:rPr>
              <a:t>in </a:t>
            </a:r>
            <a:r>
              <a:rPr sz="1100" spc="-55" dirty="0">
                <a:latin typeface="Tahoma"/>
                <a:cs typeface="Tahoma"/>
              </a:rPr>
              <a:t>an  </a:t>
            </a:r>
            <a:r>
              <a:rPr sz="1100" spc="-25" dirty="0">
                <a:latin typeface="Tahoma"/>
                <a:cs typeface="Tahoma"/>
              </a:rPr>
              <a:t>apocalyptic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wasteland.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sz="1100" b="1" spc="30" dirty="0">
                <a:latin typeface="Arial"/>
                <a:cs typeface="Arial"/>
              </a:rPr>
              <a:t>It</a:t>
            </a:r>
            <a:r>
              <a:rPr sz="1100" spc="30" dirty="0">
                <a:latin typeface="Tahoma"/>
                <a:cs typeface="Tahoma"/>
              </a:rPr>
              <a:t>’s </a:t>
            </a:r>
            <a:r>
              <a:rPr sz="1100" spc="-35" dirty="0">
                <a:latin typeface="Tahoma"/>
                <a:cs typeface="Tahoma"/>
              </a:rPr>
              <a:t>really quite</a:t>
            </a:r>
            <a:r>
              <a:rPr sz="1100" spc="6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gripping.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558888" y="1994204"/>
            <a:ext cx="1911350" cy="172085"/>
          </a:xfrm>
          <a:custGeom>
            <a:avLst/>
            <a:gdLst/>
            <a:ahLst/>
            <a:cxnLst/>
            <a:rect l="l" t="t" r="r" b="b"/>
            <a:pathLst>
              <a:path w="1911350" h="172085">
                <a:moveTo>
                  <a:pt x="0" y="172072"/>
                </a:moveTo>
                <a:lnTo>
                  <a:pt x="1910778" y="172072"/>
                </a:lnTo>
                <a:lnTo>
                  <a:pt x="1910778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267360" y="1963406"/>
            <a:ext cx="293687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sz="1100" b="1" spc="30" dirty="0">
                <a:latin typeface="Arial"/>
                <a:cs typeface="Arial"/>
              </a:rPr>
              <a:t>It</a:t>
            </a:r>
            <a:r>
              <a:rPr sz="1100" spc="30" dirty="0">
                <a:latin typeface="Tahoma"/>
                <a:cs typeface="Tahoma"/>
              </a:rPr>
              <a:t>’s </a:t>
            </a:r>
            <a:r>
              <a:rPr sz="1100" spc="-65" dirty="0">
                <a:latin typeface="Tahoma"/>
                <a:cs typeface="Tahoma"/>
              </a:rPr>
              <a:t>made </a:t>
            </a:r>
            <a:r>
              <a:rPr sz="1100" spc="-60" dirty="0">
                <a:latin typeface="Tahoma"/>
                <a:cs typeface="Tahoma"/>
              </a:rPr>
              <a:t>by </a:t>
            </a:r>
            <a:r>
              <a:rPr sz="1100" spc="-55" dirty="0">
                <a:latin typeface="Tahoma"/>
                <a:cs typeface="Tahoma"/>
              </a:rPr>
              <a:t>an </a:t>
            </a:r>
            <a:r>
              <a:rPr sz="1100" spc="-30" dirty="0">
                <a:latin typeface="Tahoma"/>
                <a:cs typeface="Tahoma"/>
              </a:rPr>
              <a:t>American </a:t>
            </a:r>
            <a:r>
              <a:rPr sz="1100" spc="-45" dirty="0">
                <a:latin typeface="Tahoma"/>
                <a:cs typeface="Tahoma"/>
              </a:rPr>
              <a:t>Channel </a:t>
            </a:r>
            <a:r>
              <a:rPr sz="1100" spc="-35" dirty="0">
                <a:latin typeface="Tahoma"/>
                <a:cs typeface="Tahoma"/>
              </a:rPr>
              <a:t>called</a:t>
            </a:r>
            <a:r>
              <a:rPr sz="1100" spc="265" dirty="0">
                <a:latin typeface="Tahoma"/>
                <a:cs typeface="Tahoma"/>
              </a:rPr>
              <a:t> </a:t>
            </a:r>
            <a:r>
              <a:rPr sz="1100" spc="70" dirty="0">
                <a:latin typeface="Tahoma"/>
                <a:cs typeface="Tahoma"/>
              </a:rPr>
              <a:t>AMC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7360" y="2173438"/>
            <a:ext cx="32480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6. </a:t>
            </a:r>
            <a:r>
              <a:rPr sz="1100" b="1" dirty="0">
                <a:latin typeface="Arial"/>
                <a:cs typeface="Arial"/>
              </a:rPr>
              <a:t>The </a:t>
            </a:r>
            <a:r>
              <a:rPr sz="1100" b="1" spc="-25" dirty="0">
                <a:latin typeface="Arial"/>
                <a:cs typeface="Arial"/>
              </a:rPr>
              <a:t>pilot </a:t>
            </a:r>
            <a:r>
              <a:rPr sz="1100" b="1" spc="-65" dirty="0">
                <a:latin typeface="Arial"/>
                <a:cs typeface="Arial"/>
              </a:rPr>
              <a:t>episode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directed </a:t>
            </a:r>
            <a:r>
              <a:rPr sz="1100" spc="-60" dirty="0">
                <a:latin typeface="Tahoma"/>
                <a:cs typeface="Tahoma"/>
              </a:rPr>
              <a:t>by </a:t>
            </a:r>
            <a:r>
              <a:rPr sz="1100" spc="-30" dirty="0">
                <a:latin typeface="Tahoma"/>
                <a:cs typeface="Tahoma"/>
              </a:rPr>
              <a:t>Frank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Darabont,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44385" y="2345511"/>
            <a:ext cx="24523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40" dirty="0">
                <a:latin typeface="Tahoma"/>
                <a:cs typeface="Tahoma"/>
              </a:rPr>
              <a:t>directed the </a:t>
            </a:r>
            <a:r>
              <a:rPr sz="1100" spc="-55" dirty="0">
                <a:latin typeface="Tahoma"/>
                <a:cs typeface="Tahoma"/>
              </a:rPr>
              <a:t>Shawshank</a:t>
            </a:r>
            <a:r>
              <a:rPr sz="1100" spc="2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Redemption.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1100" spc="-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sz="1100" spc="-3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30" dirty="0">
                <a:solidFill>
                  <a:srgbClr val="3333B2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sz="1100" spc="50" dirty="0">
                <a:solidFill>
                  <a:srgbClr val="3333B2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25" dirty="0">
                <a:solidFill>
                  <a:srgbClr val="3333B2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50" dirty="0">
                <a:solidFill>
                  <a:srgbClr val="3333B2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D6D6EF"/>
                </a:solidFill>
                <a:latin typeface="Tahoma"/>
                <a:cs typeface="Tahoma"/>
                <a:hlinkClick r:id="rId15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40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V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Home</a:t>
            </a:r>
            <a:r>
              <a:rPr sz="1100" spc="-9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w</a:t>
            </a:r>
            <a:r>
              <a:rPr sz="1100" spc="-85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o</a:t>
            </a:r>
            <a:r>
              <a:rPr sz="1100" spc="-2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rk </a:t>
            </a:r>
            <a:r>
              <a:rPr sz="1100" spc="-15" dirty="0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28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9" name="object 9"/>
          <p:cNvSpPr/>
          <p:nvPr/>
        </p:nvSpPr>
        <p:spPr>
          <a:xfrm>
            <a:off x="665181" y="1555343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76974">
            <a:solidFill>
              <a:srgbClr val="FFE5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34757" y="1555343"/>
            <a:ext cx="485140" cy="172085"/>
          </a:xfrm>
          <a:custGeom>
            <a:avLst/>
            <a:gdLst/>
            <a:ahLst/>
            <a:cxnLst/>
            <a:rect l="l" t="t" r="r" b="b"/>
            <a:pathLst>
              <a:path w="485139" h="172085">
                <a:moveTo>
                  <a:pt x="0" y="172072"/>
                </a:moveTo>
                <a:lnTo>
                  <a:pt x="484847" y="172072"/>
                </a:lnTo>
                <a:lnTo>
                  <a:pt x="484847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765782" y="1555343"/>
            <a:ext cx="630555" cy="172085"/>
          </a:xfrm>
          <a:custGeom>
            <a:avLst/>
            <a:gdLst/>
            <a:ahLst/>
            <a:cxnLst/>
            <a:rect l="l" t="t" r="r" b="b"/>
            <a:pathLst>
              <a:path w="630555" h="172085">
                <a:moveTo>
                  <a:pt x="0" y="172072"/>
                </a:moveTo>
                <a:lnTo>
                  <a:pt x="629996" y="172072"/>
                </a:lnTo>
                <a:lnTo>
                  <a:pt x="629996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441968" y="1555343"/>
            <a:ext cx="611505" cy="172085"/>
          </a:xfrm>
          <a:custGeom>
            <a:avLst/>
            <a:gdLst/>
            <a:ahLst/>
            <a:cxnLst/>
            <a:rect l="l" t="t" r="r" b="b"/>
            <a:pathLst>
              <a:path w="611505" h="172085">
                <a:moveTo>
                  <a:pt x="0" y="172072"/>
                </a:moveTo>
                <a:lnTo>
                  <a:pt x="611136" y="172072"/>
                </a:lnTo>
                <a:lnTo>
                  <a:pt x="611136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67297" y="1352472"/>
            <a:ext cx="3230880" cy="502284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459105" marR="5080" indent="-447040">
              <a:lnSpc>
                <a:spcPct val="102699"/>
              </a:lnSpc>
              <a:spcBef>
                <a:spcPts val="55"/>
              </a:spcBef>
              <a:tabLst>
                <a:tab pos="459105" algn="l"/>
                <a:tab pos="1066800" algn="l"/>
                <a:tab pos="1598295" algn="l"/>
                <a:tab pos="2274570" algn="l"/>
              </a:tabLst>
            </a:pPr>
            <a:r>
              <a:rPr sz="900" spc="-10" dirty="0">
                <a:latin typeface="Tahoma"/>
                <a:cs typeface="Tahoma"/>
              </a:rPr>
              <a:t>(36)	</a:t>
            </a:r>
            <a:r>
              <a:rPr sz="1100" spc="5" dirty="0">
                <a:latin typeface="Georgia"/>
                <a:cs typeface="Georgia"/>
              </a:rPr>
              <a:t>The</a:t>
            </a:r>
            <a:r>
              <a:rPr sz="1100" spc="105" dirty="0">
                <a:latin typeface="Georgia"/>
                <a:cs typeface="Georgia"/>
              </a:rPr>
              <a:t> </a:t>
            </a:r>
            <a:r>
              <a:rPr sz="1100" spc="-15" dirty="0">
                <a:latin typeface="Georgia"/>
                <a:cs typeface="Georgia"/>
              </a:rPr>
              <a:t>pilot</a:t>
            </a:r>
            <a:r>
              <a:rPr sz="1100" spc="114" dirty="0">
                <a:latin typeface="Georgia"/>
                <a:cs typeface="Georgia"/>
              </a:rPr>
              <a:t> </a:t>
            </a:r>
            <a:r>
              <a:rPr sz="1100" spc="-40" dirty="0">
                <a:latin typeface="Georgia"/>
                <a:cs typeface="Georgia"/>
              </a:rPr>
              <a:t>was	</a:t>
            </a:r>
            <a:r>
              <a:rPr sz="1100" spc="-25" dirty="0">
                <a:latin typeface="Georgia"/>
                <a:cs typeface="Georgia"/>
              </a:rPr>
              <a:t>directed	</a:t>
            </a:r>
            <a:r>
              <a:rPr sz="1100" spc="-5" dirty="0">
                <a:latin typeface="Georgia"/>
                <a:cs typeface="Georgia"/>
              </a:rPr>
              <a:t>by </a:t>
            </a:r>
            <a:r>
              <a:rPr sz="1100" spc="25" dirty="0">
                <a:latin typeface="Georgia"/>
                <a:cs typeface="Georgia"/>
              </a:rPr>
              <a:t>F. </a:t>
            </a:r>
            <a:r>
              <a:rPr sz="1100" spc="-15" dirty="0">
                <a:latin typeface="Georgia"/>
                <a:cs typeface="Georgia"/>
              </a:rPr>
              <a:t>Darabont  S	</a:t>
            </a:r>
            <a:r>
              <a:rPr sz="1100" spc="15" dirty="0">
                <a:latin typeface="Georgia"/>
                <a:cs typeface="Georgia"/>
              </a:rPr>
              <a:t>Aux. </a:t>
            </a:r>
            <a:r>
              <a:rPr sz="1100" i="1" spc="-75" dirty="0">
                <a:latin typeface="Calibri"/>
                <a:cs typeface="Calibri"/>
              </a:rPr>
              <a:t>be </a:t>
            </a:r>
            <a:r>
              <a:rPr sz="1100" spc="-10" dirty="0">
                <a:latin typeface="Georgia"/>
                <a:cs typeface="Georgia"/>
              </a:rPr>
              <a:t>Perf. </a:t>
            </a:r>
            <a:r>
              <a:rPr sz="1100" spc="-40" dirty="0">
                <a:latin typeface="Georgia"/>
                <a:cs typeface="Georgia"/>
              </a:rPr>
              <a:t>form</a:t>
            </a:r>
            <a:r>
              <a:rPr sz="1100" spc="-100" dirty="0">
                <a:latin typeface="Georgia"/>
                <a:cs typeface="Georgia"/>
              </a:rPr>
              <a:t> </a:t>
            </a:r>
            <a:r>
              <a:rPr sz="1100" spc="-20" dirty="0">
                <a:latin typeface="Georgia"/>
                <a:cs typeface="Georgia"/>
              </a:rPr>
              <a:t>By-phrase</a:t>
            </a:r>
            <a:endParaRPr sz="1100">
              <a:latin typeface="Georgia"/>
              <a:cs typeface="Georgia"/>
            </a:endParaRPr>
          </a:p>
          <a:p>
            <a:pPr marL="459105">
              <a:lnSpc>
                <a:spcPct val="100000"/>
              </a:lnSpc>
              <a:spcBef>
                <a:spcPts val="5"/>
              </a:spcBef>
            </a:pPr>
            <a:r>
              <a:rPr sz="900" spc="65" dirty="0">
                <a:latin typeface="Tahoma"/>
                <a:cs typeface="Tahoma"/>
              </a:rPr>
              <a:t>THE </a:t>
            </a:r>
            <a:r>
              <a:rPr sz="900" spc="20" dirty="0">
                <a:latin typeface="Tahoma"/>
                <a:cs typeface="Tahoma"/>
              </a:rPr>
              <a:t>PASSIVE</a:t>
            </a:r>
            <a:r>
              <a:rPr sz="900" spc="-20" dirty="0">
                <a:latin typeface="Tahoma"/>
                <a:cs typeface="Tahoma"/>
              </a:rPr>
              <a:t> </a:t>
            </a:r>
            <a:r>
              <a:rPr sz="900" spc="20" dirty="0">
                <a:latin typeface="Tahoma"/>
                <a:cs typeface="Tahoma"/>
              </a:rPr>
              <a:t>VOICE</a:t>
            </a:r>
            <a:endParaRPr sz="9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42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546134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(37)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2623400" y="1484579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752652" y="1453780"/>
            <a:ext cx="2859405" cy="203200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1143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15" dirty="0">
                <a:latin typeface="Tahoma"/>
                <a:cs typeface="Tahoma"/>
              </a:rPr>
              <a:t>pilot </a:t>
            </a:r>
            <a:r>
              <a:rPr sz="1100" spc="-55" dirty="0">
                <a:latin typeface="Tahoma"/>
                <a:cs typeface="Tahoma"/>
              </a:rPr>
              <a:t>episode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directed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60" dirty="0">
                <a:latin typeface="Tahoma"/>
                <a:cs typeface="Tahoma"/>
              </a:rPr>
              <a:t>by </a:t>
            </a:r>
            <a:r>
              <a:rPr sz="1100" spc="5" dirty="0">
                <a:latin typeface="Tahoma"/>
                <a:cs typeface="Tahoma"/>
              </a:rPr>
              <a:t>F.</a:t>
            </a:r>
            <a:r>
              <a:rPr sz="1100" spc="-160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Darabont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1263528" y="1386982"/>
            <a:ext cx="1309370" cy="92710"/>
          </a:xfrm>
          <a:custGeom>
            <a:avLst/>
            <a:gdLst/>
            <a:ahLst/>
            <a:cxnLst/>
            <a:rect l="l" t="t" r="r" b="b"/>
            <a:pathLst>
              <a:path w="1309370" h="92709">
                <a:moveTo>
                  <a:pt x="1309270" y="92364"/>
                </a:moveTo>
                <a:lnTo>
                  <a:pt x="1278335" y="17092"/>
                </a:lnTo>
                <a:lnTo>
                  <a:pt x="125283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250570" y="1434188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806232" y="1298849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67297" y="1912758"/>
            <a:ext cx="2050414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0" dirty="0">
                <a:latin typeface="Tahoma"/>
                <a:cs typeface="Tahoma"/>
              </a:rPr>
              <a:t>Turns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45" dirty="0">
                <a:latin typeface="Tahoma"/>
                <a:cs typeface="Tahoma"/>
              </a:rPr>
              <a:t>non-subject </a:t>
            </a:r>
            <a:r>
              <a:rPr sz="1100" spc="-20" dirty="0">
                <a:latin typeface="Tahoma"/>
                <a:cs typeface="Tahoma"/>
              </a:rPr>
              <a:t>into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22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subject.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43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419909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(38)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52652" y="1358354"/>
            <a:ext cx="293370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10" dirty="0">
                <a:latin typeface="Tahoma"/>
                <a:cs typeface="Tahoma"/>
              </a:rPr>
              <a:t>F</a:t>
            </a:r>
            <a:r>
              <a:rPr sz="1100" spc="-25" dirty="0">
                <a:latin typeface="Tahoma"/>
                <a:cs typeface="Tahoma"/>
              </a:rPr>
              <a:t>oo</a:t>
            </a:r>
            <a:r>
              <a:rPr sz="1100" spc="-50" dirty="0">
                <a:latin typeface="Tahoma"/>
                <a:cs typeface="Tahoma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754797" y="1358354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4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094397" y="1327555"/>
            <a:ext cx="18072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15" dirty="0">
                <a:latin typeface="Tahoma"/>
                <a:cs typeface="Tahoma"/>
              </a:rPr>
              <a:t>to all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21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refugees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908697" y="1260757"/>
            <a:ext cx="795655" cy="92710"/>
          </a:xfrm>
          <a:custGeom>
            <a:avLst/>
            <a:gdLst/>
            <a:ahLst/>
            <a:cxnLst/>
            <a:rect l="l" t="t" r="r" b="b"/>
            <a:pathLst>
              <a:path w="795655" h="92709">
                <a:moveTo>
                  <a:pt x="795490" y="92364"/>
                </a:moveTo>
                <a:lnTo>
                  <a:pt x="764555" y="17092"/>
                </a:lnTo>
                <a:lnTo>
                  <a:pt x="739059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895739" y="1307963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1194511" y="1172624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67297" y="1980830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(39)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52652" y="1919262"/>
            <a:ext cx="915669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25" dirty="0">
                <a:latin typeface="Tahoma"/>
                <a:cs typeface="Tahoma"/>
              </a:rPr>
              <a:t>All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65" dirty="0">
                <a:latin typeface="Tahoma"/>
                <a:cs typeface="Tahoma"/>
              </a:rPr>
              <a:t>refugees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/>
          <p:nvPr/>
        </p:nvSpPr>
        <p:spPr>
          <a:xfrm>
            <a:off x="2415197" y="1919262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1703997" y="1888476"/>
            <a:ext cx="10763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80" dirty="0">
                <a:latin typeface="Tahoma"/>
                <a:cs typeface="Tahoma"/>
              </a:rPr>
              <a:t>were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r>
              <a:rPr sz="1100" i="1" spc="-110" dirty="0">
                <a:latin typeface="Trebuchet MS"/>
                <a:cs typeface="Trebuchet MS"/>
              </a:rPr>
              <a:t> </a:t>
            </a:r>
            <a:r>
              <a:rPr sz="1100" spc="-30" dirty="0">
                <a:latin typeface="Tahoma"/>
                <a:cs typeface="Tahoma"/>
              </a:rPr>
              <a:t>food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1213500" y="1821665"/>
            <a:ext cx="1151255" cy="92710"/>
          </a:xfrm>
          <a:custGeom>
            <a:avLst/>
            <a:gdLst/>
            <a:ahLst/>
            <a:cxnLst/>
            <a:rect l="l" t="t" r="r" b="b"/>
            <a:pathLst>
              <a:path w="1151255" h="92710">
                <a:moveTo>
                  <a:pt x="1151095" y="92364"/>
                </a:moveTo>
                <a:lnTo>
                  <a:pt x="1120160" y="17092"/>
                </a:lnTo>
                <a:lnTo>
                  <a:pt x="1094664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200542" y="1868871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1677111" y="1733545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44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/>
          <p:nvPr/>
        </p:nvSpPr>
        <p:spPr>
          <a:xfrm>
            <a:off x="906337" y="1861096"/>
            <a:ext cx="411480" cy="240665"/>
          </a:xfrm>
          <a:custGeom>
            <a:avLst/>
            <a:gdLst/>
            <a:ahLst/>
            <a:cxnLst/>
            <a:rect l="l" t="t" r="r" b="b"/>
            <a:pathLst>
              <a:path w="411480" h="240664">
                <a:moveTo>
                  <a:pt x="374866" y="68939"/>
                </a:moveTo>
                <a:lnTo>
                  <a:pt x="36000" y="68939"/>
                </a:lnTo>
                <a:lnTo>
                  <a:pt x="21987" y="71768"/>
                </a:lnTo>
                <a:lnTo>
                  <a:pt x="10544" y="79483"/>
                </a:lnTo>
                <a:lnTo>
                  <a:pt x="2829" y="90926"/>
                </a:lnTo>
                <a:lnTo>
                  <a:pt x="0" y="104939"/>
                </a:lnTo>
                <a:lnTo>
                  <a:pt x="0" y="204373"/>
                </a:lnTo>
                <a:lnTo>
                  <a:pt x="2829" y="218386"/>
                </a:lnTo>
                <a:lnTo>
                  <a:pt x="10544" y="229829"/>
                </a:lnTo>
                <a:lnTo>
                  <a:pt x="21987" y="237544"/>
                </a:lnTo>
                <a:lnTo>
                  <a:pt x="36000" y="240373"/>
                </a:lnTo>
                <a:lnTo>
                  <a:pt x="374866" y="240373"/>
                </a:lnTo>
                <a:lnTo>
                  <a:pt x="388879" y="237544"/>
                </a:lnTo>
                <a:lnTo>
                  <a:pt x="400322" y="229829"/>
                </a:lnTo>
                <a:lnTo>
                  <a:pt x="408037" y="218386"/>
                </a:lnTo>
                <a:lnTo>
                  <a:pt x="410866" y="204373"/>
                </a:lnTo>
                <a:lnTo>
                  <a:pt x="410866" y="104939"/>
                </a:lnTo>
                <a:lnTo>
                  <a:pt x="408037" y="90926"/>
                </a:lnTo>
                <a:lnTo>
                  <a:pt x="400322" y="79483"/>
                </a:lnTo>
                <a:lnTo>
                  <a:pt x="388879" y="71768"/>
                </a:lnTo>
                <a:lnTo>
                  <a:pt x="374866" y="68939"/>
                </a:lnTo>
                <a:close/>
              </a:path>
              <a:path w="411480" h="240664">
                <a:moveTo>
                  <a:pt x="205433" y="0"/>
                </a:moveTo>
                <a:lnTo>
                  <a:pt x="196679" y="3320"/>
                </a:lnTo>
                <a:lnTo>
                  <a:pt x="188983" y="13283"/>
                </a:lnTo>
                <a:lnTo>
                  <a:pt x="160433" y="68939"/>
                </a:lnTo>
                <a:lnTo>
                  <a:pt x="250433" y="68939"/>
                </a:lnTo>
                <a:lnTo>
                  <a:pt x="221883" y="13283"/>
                </a:lnTo>
                <a:lnTo>
                  <a:pt x="214187" y="3320"/>
                </a:lnTo>
                <a:lnTo>
                  <a:pt x="205433" y="0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04322" y="1861096"/>
            <a:ext cx="413384" cy="240665"/>
          </a:xfrm>
          <a:custGeom>
            <a:avLst/>
            <a:gdLst/>
            <a:ahLst/>
            <a:cxnLst/>
            <a:rect l="l" t="t" r="r" b="b"/>
            <a:pathLst>
              <a:path w="413385" h="240664">
                <a:moveTo>
                  <a:pt x="376887" y="68939"/>
                </a:moveTo>
                <a:lnTo>
                  <a:pt x="36000" y="68939"/>
                </a:lnTo>
                <a:lnTo>
                  <a:pt x="21987" y="71768"/>
                </a:lnTo>
                <a:lnTo>
                  <a:pt x="10544" y="79483"/>
                </a:lnTo>
                <a:lnTo>
                  <a:pt x="2829" y="90926"/>
                </a:lnTo>
                <a:lnTo>
                  <a:pt x="0" y="104939"/>
                </a:lnTo>
                <a:lnTo>
                  <a:pt x="0" y="204373"/>
                </a:lnTo>
                <a:lnTo>
                  <a:pt x="2829" y="218386"/>
                </a:lnTo>
                <a:lnTo>
                  <a:pt x="10544" y="229829"/>
                </a:lnTo>
                <a:lnTo>
                  <a:pt x="21987" y="237544"/>
                </a:lnTo>
                <a:lnTo>
                  <a:pt x="36000" y="240373"/>
                </a:lnTo>
                <a:lnTo>
                  <a:pt x="376887" y="240373"/>
                </a:lnTo>
                <a:lnTo>
                  <a:pt x="390900" y="237544"/>
                </a:lnTo>
                <a:lnTo>
                  <a:pt x="402343" y="229829"/>
                </a:lnTo>
                <a:lnTo>
                  <a:pt x="410058" y="218386"/>
                </a:lnTo>
                <a:lnTo>
                  <a:pt x="412887" y="204373"/>
                </a:lnTo>
                <a:lnTo>
                  <a:pt x="412887" y="104939"/>
                </a:lnTo>
                <a:lnTo>
                  <a:pt x="410058" y="90926"/>
                </a:lnTo>
                <a:lnTo>
                  <a:pt x="402343" y="79483"/>
                </a:lnTo>
                <a:lnTo>
                  <a:pt x="390900" y="71768"/>
                </a:lnTo>
                <a:lnTo>
                  <a:pt x="376887" y="68939"/>
                </a:lnTo>
                <a:close/>
              </a:path>
              <a:path w="413385" h="240664">
                <a:moveTo>
                  <a:pt x="206443" y="0"/>
                </a:moveTo>
                <a:lnTo>
                  <a:pt x="197689" y="3320"/>
                </a:lnTo>
                <a:lnTo>
                  <a:pt x="189993" y="13283"/>
                </a:lnTo>
                <a:lnTo>
                  <a:pt x="161443" y="68939"/>
                </a:lnTo>
                <a:lnTo>
                  <a:pt x="251444" y="68939"/>
                </a:lnTo>
                <a:lnTo>
                  <a:pt x="222894" y="13283"/>
                </a:lnTo>
                <a:lnTo>
                  <a:pt x="215198" y="3320"/>
                </a:lnTo>
                <a:lnTo>
                  <a:pt x="206443" y="0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690397" y="1886201"/>
            <a:ext cx="547370" cy="215265"/>
          </a:xfrm>
          <a:custGeom>
            <a:avLst/>
            <a:gdLst/>
            <a:ahLst/>
            <a:cxnLst/>
            <a:rect l="l" t="t" r="r" b="b"/>
            <a:pathLst>
              <a:path w="547369" h="215264">
                <a:moveTo>
                  <a:pt x="510882" y="43833"/>
                </a:moveTo>
                <a:lnTo>
                  <a:pt x="36000" y="43833"/>
                </a:lnTo>
                <a:lnTo>
                  <a:pt x="21987" y="46662"/>
                </a:lnTo>
                <a:lnTo>
                  <a:pt x="10544" y="54378"/>
                </a:lnTo>
                <a:lnTo>
                  <a:pt x="2829" y="65821"/>
                </a:lnTo>
                <a:lnTo>
                  <a:pt x="0" y="79834"/>
                </a:lnTo>
                <a:lnTo>
                  <a:pt x="0" y="179267"/>
                </a:lnTo>
                <a:lnTo>
                  <a:pt x="2829" y="193281"/>
                </a:lnTo>
                <a:lnTo>
                  <a:pt x="10544" y="204724"/>
                </a:lnTo>
                <a:lnTo>
                  <a:pt x="21987" y="212439"/>
                </a:lnTo>
                <a:lnTo>
                  <a:pt x="36000" y="215268"/>
                </a:lnTo>
                <a:lnTo>
                  <a:pt x="510882" y="215268"/>
                </a:lnTo>
                <a:lnTo>
                  <a:pt x="524895" y="212439"/>
                </a:lnTo>
                <a:lnTo>
                  <a:pt x="536338" y="204724"/>
                </a:lnTo>
                <a:lnTo>
                  <a:pt x="544053" y="193281"/>
                </a:lnTo>
                <a:lnTo>
                  <a:pt x="546882" y="179267"/>
                </a:lnTo>
                <a:lnTo>
                  <a:pt x="546882" y="79834"/>
                </a:lnTo>
                <a:lnTo>
                  <a:pt x="544053" y="65821"/>
                </a:lnTo>
                <a:lnTo>
                  <a:pt x="536338" y="54378"/>
                </a:lnTo>
                <a:lnTo>
                  <a:pt x="524895" y="46662"/>
                </a:lnTo>
                <a:lnTo>
                  <a:pt x="510882" y="43833"/>
                </a:lnTo>
                <a:close/>
              </a:path>
              <a:path w="547369" h="215264">
                <a:moveTo>
                  <a:pt x="273441" y="0"/>
                </a:moveTo>
                <a:lnTo>
                  <a:pt x="262039" y="2996"/>
                </a:lnTo>
                <a:lnTo>
                  <a:pt x="252016" y="11986"/>
                </a:lnTo>
                <a:lnTo>
                  <a:pt x="228440" y="43833"/>
                </a:lnTo>
                <a:lnTo>
                  <a:pt x="318441" y="43833"/>
                </a:lnTo>
                <a:lnTo>
                  <a:pt x="294865" y="11986"/>
                </a:lnTo>
                <a:lnTo>
                  <a:pt x="284842" y="2996"/>
                </a:lnTo>
                <a:lnTo>
                  <a:pt x="273441" y="0"/>
                </a:lnTo>
                <a:close/>
              </a:path>
            </a:pathLst>
          </a:custGeom>
          <a:solidFill>
            <a:srgbClr val="FF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67297" y="1286483"/>
            <a:ext cx="3419475" cy="80454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latin typeface="Tahoma"/>
                <a:cs typeface="Tahoma"/>
              </a:rPr>
              <a:t>Passives can </a:t>
            </a:r>
            <a:r>
              <a:rPr sz="1100" spc="-55" dirty="0">
                <a:latin typeface="Tahoma"/>
                <a:cs typeface="Tahoma"/>
              </a:rPr>
              <a:t>sometimes </a:t>
            </a:r>
            <a:r>
              <a:rPr sz="1100" spc="-65" dirty="0">
                <a:latin typeface="Tahoma"/>
                <a:cs typeface="Tahoma"/>
              </a:rPr>
              <a:t>have </a:t>
            </a:r>
            <a:r>
              <a:rPr sz="1100" spc="-60" dirty="0">
                <a:latin typeface="Tahoma"/>
                <a:cs typeface="Tahoma"/>
              </a:rPr>
              <a:t>two </a:t>
            </a:r>
            <a:r>
              <a:rPr sz="1100" spc="-40" dirty="0">
                <a:latin typeface="Tahoma"/>
                <a:cs typeface="Tahoma"/>
              </a:rPr>
              <a:t>past </a:t>
            </a:r>
            <a:r>
              <a:rPr sz="1100" spc="-35" dirty="0">
                <a:latin typeface="Tahoma"/>
                <a:cs typeface="Tahoma"/>
              </a:rPr>
              <a:t>participles </a:t>
            </a:r>
            <a:r>
              <a:rPr sz="1100" spc="-25" dirty="0">
                <a:latin typeface="Tahoma"/>
                <a:cs typeface="Tahoma"/>
              </a:rPr>
              <a:t>in </a:t>
            </a:r>
            <a:r>
              <a:rPr sz="1100" spc="-55" dirty="0">
                <a:latin typeface="Tahoma"/>
                <a:cs typeface="Tahoma"/>
              </a:rPr>
              <a:t>a</a:t>
            </a:r>
            <a:r>
              <a:rPr sz="1100" spc="35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row: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tabLst>
                <a:tab pos="508000" algn="l"/>
                <a:tab pos="848360" algn="l"/>
                <a:tab pos="1207770" algn="l"/>
                <a:tab pos="1646555" algn="l"/>
              </a:tabLst>
            </a:pPr>
            <a:r>
              <a:rPr sz="1100" spc="-30" dirty="0">
                <a:latin typeface="Tahoma"/>
                <a:cs typeface="Tahoma"/>
              </a:rPr>
              <a:t>(40)	</a:t>
            </a:r>
            <a:r>
              <a:rPr sz="1100" spc="-55" dirty="0">
                <a:latin typeface="Tahoma"/>
                <a:cs typeface="Tahoma"/>
              </a:rPr>
              <a:t>She	</a:t>
            </a:r>
            <a:r>
              <a:rPr sz="1100" spc="-60" dirty="0">
                <a:latin typeface="Tahoma"/>
                <a:cs typeface="Tahoma"/>
              </a:rPr>
              <a:t>has	</a:t>
            </a:r>
            <a:r>
              <a:rPr sz="1100" spc="-65" dirty="0">
                <a:latin typeface="Tahoma"/>
                <a:cs typeface="Tahoma"/>
              </a:rPr>
              <a:t>been	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55" dirty="0">
                <a:latin typeface="Tahoma"/>
                <a:cs typeface="Tahoma"/>
              </a:rPr>
              <a:t>an</a:t>
            </a:r>
            <a:r>
              <a:rPr sz="1100" spc="85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award</a:t>
            </a:r>
            <a:endParaRPr sz="1100">
              <a:latin typeface="Tahoma"/>
              <a:cs typeface="Tahoma"/>
            </a:endParaRPr>
          </a:p>
          <a:p>
            <a:pPr marL="784860">
              <a:lnSpc>
                <a:spcPct val="100000"/>
              </a:lnSpc>
              <a:spcBef>
                <a:spcPts val="860"/>
              </a:spcBef>
            </a:pPr>
            <a:r>
              <a:rPr sz="900" spc="30" dirty="0">
                <a:solidFill>
                  <a:srgbClr val="373D42"/>
                </a:solidFill>
                <a:latin typeface="Tahoma"/>
                <a:cs typeface="Tahoma"/>
              </a:rPr>
              <a:t>PRES. </a:t>
            </a:r>
            <a:r>
              <a:rPr sz="900" spc="40" dirty="0">
                <a:solidFill>
                  <a:srgbClr val="001900"/>
                </a:solidFill>
                <a:latin typeface="Tahoma"/>
                <a:cs typeface="Tahoma"/>
              </a:rPr>
              <a:t>PERF.</a:t>
            </a:r>
            <a:r>
              <a:rPr sz="900" spc="225" dirty="0">
                <a:solidFill>
                  <a:srgbClr val="001900"/>
                </a:solidFill>
                <a:latin typeface="Tahoma"/>
                <a:cs typeface="Tahoma"/>
              </a:rPr>
              <a:t> </a:t>
            </a:r>
            <a:r>
              <a:rPr sz="900" spc="20" dirty="0">
                <a:solidFill>
                  <a:srgbClr val="191313"/>
                </a:solidFill>
                <a:latin typeface="Tahoma"/>
                <a:cs typeface="Tahoma"/>
              </a:rPr>
              <a:t>PASSIVE</a:t>
            </a:r>
            <a:endParaRPr sz="9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976184"/>
            <a:ext cx="313563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Subject </a:t>
            </a:r>
            <a:r>
              <a:rPr sz="1100" spc="-50" dirty="0">
                <a:latin typeface="Tahoma"/>
                <a:cs typeface="Tahoma"/>
              </a:rPr>
              <a:t>and </a:t>
            </a:r>
            <a:r>
              <a:rPr sz="1100" spc="-40" dirty="0">
                <a:latin typeface="Tahoma"/>
                <a:cs typeface="Tahoma"/>
              </a:rPr>
              <a:t>object </a:t>
            </a:r>
            <a:r>
              <a:rPr sz="1100" spc="-50" dirty="0">
                <a:latin typeface="Tahoma"/>
                <a:cs typeface="Tahoma"/>
              </a:rPr>
              <a:t>complements </a:t>
            </a:r>
            <a:r>
              <a:rPr sz="1100" spc="-35" dirty="0">
                <a:latin typeface="Tahoma"/>
                <a:cs typeface="Tahoma"/>
              </a:rPr>
              <a:t>cannot </a:t>
            </a:r>
            <a:r>
              <a:rPr sz="1100" spc="-55" dirty="0">
                <a:latin typeface="Tahoma"/>
                <a:cs typeface="Tahoma"/>
              </a:rPr>
              <a:t>be</a:t>
            </a:r>
            <a:r>
              <a:rPr sz="1100" spc="5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passivised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587905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(41)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752652" y="1526349"/>
            <a:ext cx="160020" cy="172085"/>
          </a:xfrm>
          <a:custGeom>
            <a:avLst/>
            <a:gdLst/>
            <a:ahLst/>
            <a:cxnLst/>
            <a:rect l="l" t="t" r="r" b="b"/>
            <a:pathLst>
              <a:path w="160019" h="172085">
                <a:moveTo>
                  <a:pt x="0" y="172072"/>
                </a:moveTo>
                <a:lnTo>
                  <a:pt x="159715" y="172072"/>
                </a:lnTo>
                <a:lnTo>
                  <a:pt x="159715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723237" y="1526349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39952" y="1495550"/>
            <a:ext cx="223012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He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50" dirty="0">
                <a:latin typeface="Tahoma"/>
                <a:cs typeface="Tahoma"/>
              </a:rPr>
              <a:t>elected </a:t>
            </a:r>
            <a:r>
              <a:rPr sz="1100" i="1" spc="-70" dirty="0">
                <a:latin typeface="Trebuchet MS"/>
                <a:cs typeface="Trebuchet MS"/>
              </a:rPr>
              <a:t>t </a:t>
            </a:r>
            <a:r>
              <a:rPr sz="1100" spc="-30" dirty="0">
                <a:latin typeface="Tahoma"/>
                <a:cs typeface="Tahoma"/>
              </a:rPr>
              <a:t>captain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team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42115" y="1428740"/>
            <a:ext cx="830580" cy="92710"/>
          </a:xfrm>
          <a:custGeom>
            <a:avLst/>
            <a:gdLst/>
            <a:ahLst/>
            <a:cxnLst/>
            <a:rect l="l" t="t" r="r" b="b"/>
            <a:pathLst>
              <a:path w="830580" h="92709">
                <a:moveTo>
                  <a:pt x="830512" y="92364"/>
                </a:moveTo>
                <a:lnTo>
                  <a:pt x="799577" y="17092"/>
                </a:lnTo>
                <a:lnTo>
                  <a:pt x="774081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29157" y="1475946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145451" y="1340620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67297" y="2148826"/>
            <a:ext cx="521334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tabLst>
                <a:tab pos="438784" algn="l"/>
              </a:tabLst>
            </a:pPr>
            <a:r>
              <a:rPr sz="1100" spc="-30" dirty="0">
                <a:latin typeface="Tahoma"/>
                <a:cs typeface="Tahoma"/>
              </a:rPr>
              <a:t>(42)	</a:t>
            </a:r>
            <a:r>
              <a:rPr sz="1100" spc="-55" dirty="0">
                <a:latin typeface="Tahoma"/>
                <a:cs typeface="Tahoma"/>
              </a:rPr>
              <a:t>*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52652" y="2087257"/>
            <a:ext cx="1169670" cy="172085"/>
          </a:xfrm>
          <a:prstGeom prst="rect">
            <a:avLst/>
          </a:prstGeom>
          <a:solidFill>
            <a:srgbClr val="FFCCCC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170"/>
              </a:lnSpc>
            </a:pPr>
            <a:r>
              <a:rPr sz="1100" spc="-25" dirty="0">
                <a:latin typeface="Tahoma"/>
                <a:cs typeface="Tahoma"/>
              </a:rPr>
              <a:t>Captain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team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2994012" y="2087257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0045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1971078" y="2056458"/>
            <a:ext cx="105600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50" dirty="0">
                <a:latin typeface="Tahoma"/>
                <a:cs typeface="Tahoma"/>
              </a:rPr>
              <a:t>elected </a:t>
            </a:r>
            <a:r>
              <a:rPr sz="1100" spc="-35" dirty="0">
                <a:latin typeface="Tahoma"/>
                <a:cs typeface="Tahoma"/>
              </a:rPr>
              <a:t>him</a:t>
            </a:r>
            <a:r>
              <a:rPr sz="1100" spc="-5" dirty="0">
                <a:latin typeface="Tahoma"/>
                <a:cs typeface="Tahoma"/>
              </a:rPr>
              <a:t> </a:t>
            </a:r>
            <a:r>
              <a:rPr sz="1100" i="1" spc="-70" dirty="0">
                <a:latin typeface="Trebuchet MS"/>
                <a:cs typeface="Trebuchet MS"/>
              </a:rPr>
              <a:t>t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22" name="object 22"/>
          <p:cNvSpPr/>
          <p:nvPr/>
        </p:nvSpPr>
        <p:spPr>
          <a:xfrm>
            <a:off x="1347039" y="1989661"/>
            <a:ext cx="1596390" cy="92710"/>
          </a:xfrm>
          <a:custGeom>
            <a:avLst/>
            <a:gdLst/>
            <a:ahLst/>
            <a:cxnLst/>
            <a:rect l="l" t="t" r="r" b="b"/>
            <a:pathLst>
              <a:path w="1596389" h="92710">
                <a:moveTo>
                  <a:pt x="1596371" y="92364"/>
                </a:moveTo>
                <a:lnTo>
                  <a:pt x="1565436" y="17092"/>
                </a:lnTo>
                <a:lnTo>
                  <a:pt x="1539940" y="0"/>
                </a:lnTo>
                <a:lnTo>
                  <a:pt x="46809" y="0"/>
                </a:lnTo>
                <a:lnTo>
                  <a:pt x="39066" y="1343"/>
                </a:lnTo>
                <a:lnTo>
                  <a:pt x="31689" y="5006"/>
                </a:lnTo>
                <a:lnTo>
                  <a:pt x="25498" y="10439"/>
                </a:lnTo>
                <a:lnTo>
                  <a:pt x="21313" y="17092"/>
                </a:lnTo>
                <a:lnTo>
                  <a:pt x="0" y="68951"/>
                </a:lnTo>
              </a:path>
            </a:pathLst>
          </a:custGeom>
          <a:ln w="506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34082" y="2036867"/>
            <a:ext cx="37465" cy="45720"/>
          </a:xfrm>
          <a:custGeom>
            <a:avLst/>
            <a:gdLst/>
            <a:ahLst/>
            <a:cxnLst/>
            <a:rect l="l" t="t" r="r" b="b"/>
            <a:pathLst>
              <a:path w="37465" h="45719">
                <a:moveTo>
                  <a:pt x="37461" y="15394"/>
                </a:moveTo>
                <a:lnTo>
                  <a:pt x="12957" y="21745"/>
                </a:lnTo>
                <a:lnTo>
                  <a:pt x="0" y="0"/>
                </a:lnTo>
                <a:lnTo>
                  <a:pt x="3335" y="45158"/>
                </a:lnTo>
                <a:lnTo>
                  <a:pt x="37461" y="15394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2033295" y="1901540"/>
            <a:ext cx="214629" cy="14224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50" spc="-15" dirty="0">
                <a:latin typeface="Tahoma"/>
                <a:cs typeface="Tahoma"/>
              </a:rPr>
              <a:t>la</a:t>
            </a:r>
            <a:r>
              <a:rPr sz="750" dirty="0">
                <a:latin typeface="Tahoma"/>
                <a:cs typeface="Tahoma"/>
              </a:rPr>
              <a:t>b</a:t>
            </a:r>
            <a:r>
              <a:rPr sz="750" spc="-25" dirty="0">
                <a:latin typeface="Tahoma"/>
                <a:cs typeface="Tahoma"/>
              </a:rPr>
              <a:t>el</a:t>
            </a:r>
            <a:endParaRPr sz="750">
              <a:latin typeface="Tahoma"/>
              <a:cs typeface="Tahoma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46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04516"/>
            <a:ext cx="2243455" cy="7848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900"/>
              </a:lnSpc>
              <a:spcBef>
                <a:spcPts val="10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20" dirty="0">
                <a:latin typeface="Tahoma"/>
                <a:cs typeface="Tahoma"/>
              </a:rPr>
              <a:t>ULTIMATE </a:t>
            </a:r>
            <a:r>
              <a:rPr sz="1100" spc="-30" dirty="0">
                <a:latin typeface="Tahoma"/>
                <a:cs typeface="Tahoma"/>
              </a:rPr>
              <a:t>test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45" dirty="0">
                <a:latin typeface="Tahoma"/>
                <a:cs typeface="Tahoma"/>
              </a:rPr>
              <a:t>passive!!!  </a:t>
            </a: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50" dirty="0">
                <a:latin typeface="Tahoma"/>
                <a:cs typeface="Tahoma"/>
              </a:rPr>
              <a:t>‘hedgehog </a:t>
            </a:r>
            <a:r>
              <a:rPr sz="1100" spc="-10" dirty="0">
                <a:latin typeface="Tahoma"/>
                <a:cs typeface="Tahoma"/>
              </a:rPr>
              <a:t>test’ </a:t>
            </a:r>
            <a:r>
              <a:rPr sz="1100" spc="-40" dirty="0">
                <a:latin typeface="Tahoma"/>
                <a:cs typeface="Tahoma"/>
              </a:rPr>
              <a:t>(Frances </a:t>
            </a:r>
            <a:r>
              <a:rPr sz="1100" spc="-25" dirty="0">
                <a:latin typeface="Tahoma"/>
                <a:cs typeface="Tahoma"/>
              </a:rPr>
              <a:t>Avery)  </a:t>
            </a:r>
            <a:r>
              <a:rPr sz="1100" spc="-30" dirty="0">
                <a:latin typeface="Tahoma"/>
                <a:cs typeface="Tahoma"/>
              </a:rPr>
              <a:t>Can </a:t>
            </a:r>
            <a:r>
              <a:rPr sz="1100" spc="-60" dirty="0">
                <a:latin typeface="Tahoma"/>
                <a:cs typeface="Tahoma"/>
              </a:rPr>
              <a:t>you </a:t>
            </a:r>
            <a:r>
              <a:rPr sz="1100" spc="-50" dirty="0">
                <a:latin typeface="Tahoma"/>
                <a:cs typeface="Tahoma"/>
              </a:rPr>
              <a:t>add </a:t>
            </a:r>
            <a:r>
              <a:rPr sz="1100" spc="-20" dirty="0">
                <a:latin typeface="Tahoma"/>
                <a:cs typeface="Tahoma"/>
              </a:rPr>
              <a:t>‘by</a:t>
            </a:r>
            <a:r>
              <a:rPr sz="1100" spc="2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hedgehogs’?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47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66887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266887"/>
            <a:ext cx="2009139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Food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15" dirty="0">
                <a:latin typeface="Tahoma"/>
                <a:cs typeface="Tahoma"/>
              </a:rPr>
              <a:t>to all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65" dirty="0">
                <a:latin typeface="Tahoma"/>
                <a:cs typeface="Tahoma"/>
              </a:rPr>
              <a:t>refugees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548126" y="1266887"/>
            <a:ext cx="641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575001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63234" y="1575001"/>
            <a:ext cx="18072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25" dirty="0">
                <a:latin typeface="Tahoma"/>
                <a:cs typeface="Tahoma"/>
              </a:rPr>
              <a:t>All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food </a:t>
            </a:r>
            <a:r>
              <a:rPr sz="1100" spc="-50" dirty="0">
                <a:latin typeface="Tahoma"/>
                <a:cs typeface="Tahoma"/>
              </a:rPr>
              <a:t>had </a:t>
            </a:r>
            <a:r>
              <a:rPr sz="1100" spc="-65" dirty="0">
                <a:latin typeface="Tahoma"/>
                <a:cs typeface="Tahoma"/>
              </a:rPr>
              <a:t>been</a:t>
            </a:r>
            <a:r>
              <a:rPr sz="1100" spc="18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eaten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67297" y="1883116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93962" y="1883116"/>
            <a:ext cx="19437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latin typeface="Tahoma"/>
                <a:cs typeface="Tahoma"/>
              </a:rPr>
              <a:t>*He’s </a:t>
            </a:r>
            <a:r>
              <a:rPr sz="1100" spc="-65" dirty="0">
                <a:latin typeface="Tahoma"/>
                <a:cs typeface="Tahoma"/>
              </a:rPr>
              <a:t>been </a:t>
            </a:r>
            <a:r>
              <a:rPr sz="1100" spc="-50" dirty="0">
                <a:latin typeface="Tahoma"/>
                <a:cs typeface="Tahoma"/>
              </a:rPr>
              <a:t>working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40" dirty="0">
                <a:latin typeface="Tahoma"/>
                <a:cs typeface="Tahoma"/>
              </a:rPr>
              <a:t>ten</a:t>
            </a:r>
            <a:r>
              <a:rPr sz="1100" spc="2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hours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66887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266887"/>
            <a:ext cx="29489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Food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15" dirty="0">
                <a:latin typeface="Tahoma"/>
                <a:cs typeface="Tahoma"/>
              </a:rPr>
              <a:t>to all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65" dirty="0">
                <a:latin typeface="Tahoma"/>
                <a:cs typeface="Tahoma"/>
              </a:rPr>
              <a:t>refugees </a:t>
            </a:r>
            <a:r>
              <a:rPr sz="1100" b="1" spc="-85" dirty="0">
                <a:latin typeface="Arial"/>
                <a:cs typeface="Arial"/>
              </a:rPr>
              <a:t>by</a:t>
            </a:r>
            <a:r>
              <a:rPr sz="1100" b="1" spc="-25" dirty="0">
                <a:latin typeface="Arial"/>
                <a:cs typeface="Arial"/>
              </a:rPr>
              <a:t> </a:t>
            </a:r>
            <a:r>
              <a:rPr sz="1100" b="1" spc="-70" dirty="0">
                <a:latin typeface="Arial"/>
                <a:cs typeface="Arial"/>
              </a:rPr>
              <a:t>hedgehogs</a:t>
            </a:r>
            <a:r>
              <a:rPr sz="1100" spc="-7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575001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3234" y="1575001"/>
            <a:ext cx="18072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25" dirty="0">
                <a:latin typeface="Tahoma"/>
                <a:cs typeface="Tahoma"/>
              </a:rPr>
              <a:t>All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food </a:t>
            </a:r>
            <a:r>
              <a:rPr sz="1100" spc="-50" dirty="0">
                <a:latin typeface="Tahoma"/>
                <a:cs typeface="Tahoma"/>
              </a:rPr>
              <a:t>had </a:t>
            </a:r>
            <a:r>
              <a:rPr sz="1100" spc="-65" dirty="0">
                <a:latin typeface="Tahoma"/>
                <a:cs typeface="Tahoma"/>
              </a:rPr>
              <a:t>been</a:t>
            </a:r>
            <a:r>
              <a:rPr sz="1100" spc="18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eaten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883116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3962" y="1883116"/>
            <a:ext cx="19437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latin typeface="Tahoma"/>
                <a:cs typeface="Tahoma"/>
              </a:rPr>
              <a:t>*He’s </a:t>
            </a:r>
            <a:r>
              <a:rPr sz="1100" spc="-65" dirty="0">
                <a:latin typeface="Tahoma"/>
                <a:cs typeface="Tahoma"/>
              </a:rPr>
              <a:t>been </a:t>
            </a:r>
            <a:r>
              <a:rPr sz="1100" spc="-50" dirty="0">
                <a:latin typeface="Tahoma"/>
                <a:cs typeface="Tahoma"/>
              </a:rPr>
              <a:t>working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40" dirty="0">
                <a:latin typeface="Tahoma"/>
                <a:cs typeface="Tahoma"/>
              </a:rPr>
              <a:t>ten</a:t>
            </a:r>
            <a:r>
              <a:rPr sz="1100" spc="2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hours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66887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266887"/>
            <a:ext cx="29489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Food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15" dirty="0">
                <a:latin typeface="Tahoma"/>
                <a:cs typeface="Tahoma"/>
              </a:rPr>
              <a:t>to all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65" dirty="0">
                <a:latin typeface="Tahoma"/>
                <a:cs typeface="Tahoma"/>
              </a:rPr>
              <a:t>refugees </a:t>
            </a:r>
            <a:r>
              <a:rPr sz="1100" b="1" spc="-85" dirty="0">
                <a:latin typeface="Arial"/>
                <a:cs typeface="Arial"/>
              </a:rPr>
              <a:t>by</a:t>
            </a:r>
            <a:r>
              <a:rPr sz="1100" b="1" spc="-25" dirty="0">
                <a:latin typeface="Arial"/>
                <a:cs typeface="Arial"/>
              </a:rPr>
              <a:t> </a:t>
            </a:r>
            <a:r>
              <a:rPr sz="1100" b="1" spc="-70" dirty="0">
                <a:latin typeface="Arial"/>
                <a:cs typeface="Arial"/>
              </a:rPr>
              <a:t>hedgehogs</a:t>
            </a:r>
            <a:r>
              <a:rPr sz="1100" spc="-7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575001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3234" y="1575001"/>
            <a:ext cx="27089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25" dirty="0">
                <a:latin typeface="Tahoma"/>
                <a:cs typeface="Tahoma"/>
              </a:rPr>
              <a:t>All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food </a:t>
            </a:r>
            <a:r>
              <a:rPr sz="1100" spc="-50" dirty="0">
                <a:latin typeface="Tahoma"/>
                <a:cs typeface="Tahoma"/>
              </a:rPr>
              <a:t>had </a:t>
            </a:r>
            <a:r>
              <a:rPr sz="1100" spc="-65" dirty="0">
                <a:latin typeface="Tahoma"/>
                <a:cs typeface="Tahoma"/>
              </a:rPr>
              <a:t>been </a:t>
            </a:r>
            <a:r>
              <a:rPr sz="1100" spc="-55" dirty="0">
                <a:latin typeface="Tahoma"/>
                <a:cs typeface="Tahoma"/>
              </a:rPr>
              <a:t>eaten </a:t>
            </a:r>
            <a:r>
              <a:rPr sz="1100" b="1" spc="-85" dirty="0">
                <a:latin typeface="Arial"/>
                <a:cs typeface="Arial"/>
              </a:rPr>
              <a:t>by</a:t>
            </a:r>
            <a:r>
              <a:rPr sz="1100" b="1" spc="-10" dirty="0">
                <a:latin typeface="Arial"/>
                <a:cs typeface="Arial"/>
              </a:rPr>
              <a:t> </a:t>
            </a:r>
            <a:r>
              <a:rPr sz="1100" b="1" spc="-75" dirty="0">
                <a:latin typeface="Arial"/>
                <a:cs typeface="Arial"/>
              </a:rPr>
              <a:t>hedgehogs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883116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3962" y="1883116"/>
            <a:ext cx="194373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latin typeface="Tahoma"/>
                <a:cs typeface="Tahoma"/>
              </a:rPr>
              <a:t>*He’s </a:t>
            </a:r>
            <a:r>
              <a:rPr sz="1100" spc="-65" dirty="0">
                <a:latin typeface="Tahoma"/>
                <a:cs typeface="Tahoma"/>
              </a:rPr>
              <a:t>been </a:t>
            </a:r>
            <a:r>
              <a:rPr sz="1100" spc="-50" dirty="0">
                <a:latin typeface="Tahoma"/>
                <a:cs typeface="Tahoma"/>
              </a:rPr>
              <a:t>working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40" dirty="0">
                <a:latin typeface="Tahoma"/>
                <a:cs typeface="Tahoma"/>
              </a:rPr>
              <a:t>ten</a:t>
            </a:r>
            <a:r>
              <a:rPr sz="1100" spc="210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hours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98323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0" dirty="0">
                <a:hlinkClick r:id="rId24" action="ppaction://hlinksldjump"/>
              </a:rPr>
              <a:t>Active </a:t>
            </a:r>
            <a:r>
              <a:rPr spc="-75" dirty="0">
                <a:hlinkClick r:id="rId24" action="ppaction://hlinksldjump"/>
              </a:rPr>
              <a:t>versus </a:t>
            </a:r>
            <a:r>
              <a:rPr spc="-65" dirty="0">
                <a:hlinkClick r:id="rId24" action="ppaction://hlinksldjump"/>
              </a:rPr>
              <a:t>passive </a:t>
            </a:r>
            <a:r>
              <a:rPr spc="-55" dirty="0">
                <a:hlinkClick r:id="rId24" action="ppaction://hlinksldjump"/>
              </a:rPr>
              <a:t>voices </a:t>
            </a:r>
            <a:r>
              <a:rPr spc="-45" dirty="0">
                <a:hlinkClick r:id="rId24" action="ppaction://hlinksldjump"/>
              </a:rPr>
              <a:t>- </a:t>
            </a:r>
            <a:r>
              <a:rPr spc="-50" dirty="0">
                <a:hlinkClick r:id="rId24" action="ppaction://hlinksldjump"/>
              </a:rPr>
              <a:t>the</a:t>
            </a:r>
            <a:r>
              <a:rPr spc="20" dirty="0">
                <a:hlinkClick r:id="rId24" action="ppaction://hlinksldjump"/>
              </a:rPr>
              <a:t> </a:t>
            </a:r>
            <a:r>
              <a:rPr spc="-55" dirty="0">
                <a:hlinkClick r:id="rId24" action="ppaction://hlinksldjump"/>
              </a:rPr>
              <a:t>basics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1266887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(43)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63234" y="1266887"/>
            <a:ext cx="294894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Food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50" dirty="0">
                <a:latin typeface="Tahoma"/>
                <a:cs typeface="Tahoma"/>
              </a:rPr>
              <a:t>given </a:t>
            </a:r>
            <a:r>
              <a:rPr sz="1100" spc="-15" dirty="0">
                <a:latin typeface="Tahoma"/>
                <a:cs typeface="Tahoma"/>
              </a:rPr>
              <a:t>to all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65" dirty="0">
                <a:latin typeface="Tahoma"/>
                <a:cs typeface="Tahoma"/>
              </a:rPr>
              <a:t>refugees </a:t>
            </a:r>
            <a:r>
              <a:rPr sz="1100" b="1" spc="-85" dirty="0">
                <a:latin typeface="Arial"/>
                <a:cs typeface="Arial"/>
              </a:rPr>
              <a:t>by</a:t>
            </a:r>
            <a:r>
              <a:rPr sz="1100" b="1" spc="-25" dirty="0">
                <a:latin typeface="Arial"/>
                <a:cs typeface="Arial"/>
              </a:rPr>
              <a:t> </a:t>
            </a:r>
            <a:r>
              <a:rPr sz="1100" b="1" spc="-70" dirty="0">
                <a:latin typeface="Arial"/>
                <a:cs typeface="Arial"/>
              </a:rPr>
              <a:t>hedgehogs</a:t>
            </a:r>
            <a:r>
              <a:rPr sz="1100" spc="-70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575001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(44)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3234" y="1575001"/>
            <a:ext cx="270891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25" dirty="0">
                <a:latin typeface="Tahoma"/>
                <a:cs typeface="Tahoma"/>
              </a:rPr>
              <a:t>All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30" dirty="0">
                <a:latin typeface="Tahoma"/>
                <a:cs typeface="Tahoma"/>
              </a:rPr>
              <a:t>food </a:t>
            </a:r>
            <a:r>
              <a:rPr sz="1100" spc="-50" dirty="0">
                <a:latin typeface="Tahoma"/>
                <a:cs typeface="Tahoma"/>
              </a:rPr>
              <a:t>had </a:t>
            </a:r>
            <a:r>
              <a:rPr sz="1100" spc="-65" dirty="0">
                <a:latin typeface="Tahoma"/>
                <a:cs typeface="Tahoma"/>
              </a:rPr>
              <a:t>been </a:t>
            </a:r>
            <a:r>
              <a:rPr sz="1100" spc="-55" dirty="0">
                <a:latin typeface="Tahoma"/>
                <a:cs typeface="Tahoma"/>
              </a:rPr>
              <a:t>eaten </a:t>
            </a:r>
            <a:r>
              <a:rPr sz="1100" b="1" spc="-85" dirty="0">
                <a:latin typeface="Arial"/>
                <a:cs typeface="Arial"/>
              </a:rPr>
              <a:t>by</a:t>
            </a:r>
            <a:r>
              <a:rPr sz="1100" b="1" spc="-10" dirty="0">
                <a:latin typeface="Arial"/>
                <a:cs typeface="Arial"/>
              </a:rPr>
              <a:t> </a:t>
            </a:r>
            <a:r>
              <a:rPr sz="1100" b="1" spc="-75" dirty="0">
                <a:latin typeface="Arial"/>
                <a:cs typeface="Arial"/>
              </a:rPr>
              <a:t>hedgehogs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883116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(45)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3962" y="1883116"/>
            <a:ext cx="28448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5" dirty="0">
                <a:latin typeface="Tahoma"/>
                <a:cs typeface="Tahoma"/>
              </a:rPr>
              <a:t>*He’s </a:t>
            </a:r>
            <a:r>
              <a:rPr sz="1100" spc="-65" dirty="0">
                <a:latin typeface="Tahoma"/>
                <a:cs typeface="Tahoma"/>
              </a:rPr>
              <a:t>been </a:t>
            </a:r>
            <a:r>
              <a:rPr sz="1100" spc="-50" dirty="0">
                <a:latin typeface="Tahoma"/>
                <a:cs typeface="Tahoma"/>
              </a:rPr>
              <a:t>working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40" dirty="0">
                <a:latin typeface="Tahoma"/>
                <a:cs typeface="Tahoma"/>
              </a:rPr>
              <a:t>ten </a:t>
            </a:r>
            <a:r>
              <a:rPr sz="1100" spc="-50" dirty="0">
                <a:latin typeface="Tahoma"/>
                <a:cs typeface="Tahoma"/>
              </a:rPr>
              <a:t>hours </a:t>
            </a:r>
            <a:r>
              <a:rPr sz="1100" b="1" spc="-85" dirty="0">
                <a:latin typeface="Arial"/>
                <a:cs typeface="Arial"/>
              </a:rPr>
              <a:t>by</a:t>
            </a:r>
            <a:r>
              <a:rPr sz="1100" b="1" spc="-15" dirty="0">
                <a:latin typeface="Arial"/>
                <a:cs typeface="Arial"/>
              </a:rPr>
              <a:t> </a:t>
            </a:r>
            <a:r>
              <a:rPr sz="1100" b="1" spc="-75" dirty="0">
                <a:latin typeface="Arial"/>
                <a:cs typeface="Arial"/>
              </a:rPr>
              <a:t>hedgehogs</a:t>
            </a:r>
            <a:endParaRPr sz="1100">
              <a:latin typeface="Arial"/>
              <a:cs typeface="Arial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48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980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0" dirty="0">
                <a:hlinkClick r:id="rId6" action="ppaction://hlinksldjump"/>
              </a:rPr>
              <a:t>Types </a:t>
            </a:r>
            <a:r>
              <a:rPr spc="-40" dirty="0">
                <a:hlinkClick r:id="rId6" action="ppaction://hlinksldjump"/>
              </a:rPr>
              <a:t>of mood, </a:t>
            </a:r>
            <a:r>
              <a:rPr spc="-25" dirty="0">
                <a:hlinkClick r:id="rId6" action="ppaction://hlinksldjump"/>
              </a:rPr>
              <a:t>with</a:t>
            </a:r>
            <a:r>
              <a:rPr spc="180" dirty="0">
                <a:hlinkClick r:id="rId6" action="ppaction://hlinksldjump"/>
              </a:rPr>
              <a:t> </a:t>
            </a:r>
            <a:r>
              <a:rPr spc="-70" dirty="0">
                <a:hlinkClick r:id="rId6" action="ppaction://hlinksldjump"/>
              </a:rPr>
              <a:t>examples</a:t>
            </a:r>
          </a:p>
        </p:txBody>
      </p:sp>
      <p:sp>
        <p:nvSpPr>
          <p:cNvPr id="10" name="object 10"/>
          <p:cNvSpPr/>
          <p:nvPr/>
        </p:nvSpPr>
        <p:spPr>
          <a:xfrm>
            <a:off x="606412" y="1717802"/>
            <a:ext cx="342265" cy="172085"/>
          </a:xfrm>
          <a:custGeom>
            <a:avLst/>
            <a:gdLst/>
            <a:ahLst/>
            <a:cxnLst/>
            <a:rect l="l" t="t" r="r" b="b"/>
            <a:pathLst>
              <a:path w="342265" h="172085">
                <a:moveTo>
                  <a:pt x="0" y="172072"/>
                </a:moveTo>
                <a:lnTo>
                  <a:pt x="341922" y="172072"/>
                </a:lnTo>
                <a:lnTo>
                  <a:pt x="34192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CFF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94524" y="1717802"/>
            <a:ext cx="230504" cy="172085"/>
          </a:xfrm>
          <a:custGeom>
            <a:avLst/>
            <a:gdLst/>
            <a:ahLst/>
            <a:cxnLst/>
            <a:rect l="l" t="t" r="r" b="b"/>
            <a:pathLst>
              <a:path w="230505" h="172085">
                <a:moveTo>
                  <a:pt x="0" y="172072"/>
                </a:moveTo>
                <a:lnTo>
                  <a:pt x="229958" y="172072"/>
                </a:lnTo>
                <a:lnTo>
                  <a:pt x="229958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218258" y="1717802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38481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103797" y="980539"/>
            <a:ext cx="3532504" cy="8985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6200" marR="30480">
              <a:lnSpc>
                <a:spcPct val="150900"/>
              </a:lnSpc>
              <a:spcBef>
                <a:spcPts val="100"/>
              </a:spcBef>
            </a:pPr>
            <a:r>
              <a:rPr sz="1100" spc="-80" dirty="0">
                <a:latin typeface="Tahoma"/>
                <a:cs typeface="Tahoma"/>
              </a:rPr>
              <a:t>In </a:t>
            </a:r>
            <a:r>
              <a:rPr sz="1100" spc="-30" dirty="0">
                <a:latin typeface="Tahoma"/>
                <a:cs typeface="Tahoma"/>
              </a:rPr>
              <a:t>English </a:t>
            </a:r>
            <a:r>
              <a:rPr sz="1100" spc="-5" dirty="0">
                <a:latin typeface="Tahoma"/>
                <a:cs typeface="Tahoma"/>
              </a:rPr>
              <a:t>“moods”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25" dirty="0">
                <a:latin typeface="Tahoma"/>
                <a:cs typeface="Tahoma"/>
              </a:rPr>
              <a:t>typically </a:t>
            </a:r>
            <a:r>
              <a:rPr sz="1100" spc="-45" dirty="0">
                <a:latin typeface="Tahoma"/>
                <a:cs typeface="Tahoma"/>
              </a:rPr>
              <a:t>aligned </a:t>
            </a:r>
            <a:r>
              <a:rPr sz="1100" spc="-25" dirty="0">
                <a:latin typeface="Tahoma"/>
                <a:cs typeface="Tahoma"/>
              </a:rPr>
              <a:t>with </a:t>
            </a:r>
            <a:r>
              <a:rPr sz="1100" spc="-50" dirty="0">
                <a:latin typeface="Tahoma"/>
                <a:cs typeface="Tahoma"/>
              </a:rPr>
              <a:t>Speech </a:t>
            </a:r>
            <a:r>
              <a:rPr sz="1100" spc="-20" dirty="0">
                <a:latin typeface="Tahoma"/>
                <a:cs typeface="Tahoma"/>
              </a:rPr>
              <a:t>Acts;  </a:t>
            </a:r>
            <a:r>
              <a:rPr sz="1100" spc="25" dirty="0">
                <a:latin typeface="Tahoma"/>
                <a:cs typeface="Tahoma"/>
              </a:rPr>
              <a:t>DECLARATIVE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MOOD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</a:pPr>
            <a:endParaRPr sz="1300">
              <a:latin typeface="Tahoma"/>
              <a:cs typeface="Tahoma"/>
            </a:endParaRPr>
          </a:p>
          <a:p>
            <a:pPr marL="76200">
              <a:lnSpc>
                <a:spcPct val="100000"/>
              </a:lnSpc>
              <a:tabLst>
                <a:tab pos="502284" algn="l"/>
              </a:tabLst>
            </a:pPr>
            <a:r>
              <a:rPr sz="1100" spc="-20" dirty="0">
                <a:latin typeface="Tahoma"/>
                <a:cs typeface="Tahoma"/>
              </a:rPr>
              <a:t>(1)	</a:t>
            </a:r>
            <a:r>
              <a:rPr sz="1100" spc="-55" dirty="0">
                <a:latin typeface="Tahoma"/>
                <a:cs typeface="Tahoma"/>
              </a:rPr>
              <a:t>She </a:t>
            </a:r>
            <a:r>
              <a:rPr sz="1200" spc="-104" baseline="-13888" dirty="0">
                <a:latin typeface="Verdana"/>
                <a:cs typeface="Verdana"/>
              </a:rPr>
              <a:t>S.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200" spc="-30" baseline="-13888" dirty="0">
                <a:latin typeface="Verdana"/>
                <a:cs typeface="Verdana"/>
              </a:rPr>
              <a:t>V. </a:t>
            </a:r>
            <a:r>
              <a:rPr sz="1100" spc="-30" dirty="0">
                <a:latin typeface="Tahoma"/>
                <a:cs typeface="Tahoma"/>
              </a:rPr>
              <a:t>late </a:t>
            </a:r>
            <a:r>
              <a:rPr sz="1100" spc="-45" dirty="0">
                <a:latin typeface="Tahoma"/>
                <a:cs typeface="Tahoma"/>
              </a:rPr>
              <a:t>for </a:t>
            </a:r>
            <a:r>
              <a:rPr sz="1100" spc="-60" dirty="0">
                <a:latin typeface="Tahoma"/>
                <a:cs typeface="Tahoma"/>
              </a:rPr>
              <a:t>work </a:t>
            </a:r>
            <a:r>
              <a:rPr sz="1200" spc="-89" baseline="-13888" dirty="0">
                <a:latin typeface="Verdana"/>
                <a:cs typeface="Verdana"/>
              </a:rPr>
              <a:t>Cs</a:t>
            </a:r>
            <a:r>
              <a:rPr sz="1200" spc="97" baseline="-13888" dirty="0">
                <a:latin typeface="Verdana"/>
                <a:cs typeface="Verdana"/>
              </a:rPr>
              <a:t> 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236205" y="2025916"/>
            <a:ext cx="321945" cy="172085"/>
          </a:xfrm>
          <a:custGeom>
            <a:avLst/>
            <a:gdLst/>
            <a:ahLst/>
            <a:cxnLst/>
            <a:rect l="l" t="t" r="r" b="b"/>
            <a:pathLst>
              <a:path w="321944" h="172085">
                <a:moveTo>
                  <a:pt x="0" y="172072"/>
                </a:moveTo>
                <a:lnTo>
                  <a:pt x="321932" y="172072"/>
                </a:lnTo>
                <a:lnTo>
                  <a:pt x="32193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604327" y="2025916"/>
            <a:ext cx="605790" cy="172085"/>
          </a:xfrm>
          <a:custGeom>
            <a:avLst/>
            <a:gdLst/>
            <a:ahLst/>
            <a:cxnLst/>
            <a:rect l="l" t="t" r="r" b="b"/>
            <a:pathLst>
              <a:path w="605789" h="172085">
                <a:moveTo>
                  <a:pt x="0" y="172072"/>
                </a:moveTo>
                <a:lnTo>
                  <a:pt x="605472" y="172072"/>
                </a:lnTo>
                <a:lnTo>
                  <a:pt x="605472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C7EAF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275217" y="2025916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38481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129197" y="1995117"/>
            <a:ext cx="222885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50800">
              <a:lnSpc>
                <a:spcPct val="100000"/>
              </a:lnSpc>
              <a:spcBef>
                <a:spcPts val="90"/>
              </a:spcBef>
              <a:tabLst>
                <a:tab pos="476884" algn="l"/>
              </a:tabLst>
            </a:pPr>
            <a:r>
              <a:rPr sz="1100" spc="-20" dirty="0">
                <a:latin typeface="Tahoma"/>
                <a:cs typeface="Tahoma"/>
              </a:rPr>
              <a:t>(2)	The cat </a:t>
            </a:r>
            <a:r>
              <a:rPr sz="1200" spc="-104" baseline="-13888" dirty="0">
                <a:latin typeface="Verdana"/>
                <a:cs typeface="Verdana"/>
              </a:rPr>
              <a:t>S. </a:t>
            </a:r>
            <a:r>
              <a:rPr sz="1100" spc="-45" dirty="0">
                <a:latin typeface="Tahoma"/>
                <a:cs typeface="Tahoma"/>
              </a:rPr>
              <a:t>ate </a:t>
            </a:r>
            <a:r>
              <a:rPr sz="1200" spc="-30" baseline="-13888" dirty="0">
                <a:latin typeface="Verdana"/>
                <a:cs typeface="Verdana"/>
              </a:rPr>
              <a:t>V. </a:t>
            </a:r>
            <a:r>
              <a:rPr sz="1100" spc="-40" dirty="0">
                <a:latin typeface="Tahoma"/>
                <a:cs typeface="Tahoma"/>
              </a:rPr>
              <a:t>the fish </a:t>
            </a:r>
            <a:r>
              <a:rPr sz="1200" spc="-52" baseline="-13888" dirty="0">
                <a:latin typeface="Verdana"/>
                <a:cs typeface="Verdana"/>
              </a:rPr>
              <a:t>Od</a:t>
            </a:r>
            <a:r>
              <a:rPr sz="1200" spc="-15" baseline="-13888" dirty="0">
                <a:latin typeface="Verdana"/>
                <a:cs typeface="Verdana"/>
              </a:rPr>
              <a:t> 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5" action="ppaction://hlinksldjump"/>
              </a:rPr>
              <a:t>The </a:t>
            </a:r>
            <a:r>
              <a:rPr spc="-65" dirty="0">
                <a:hlinkClick r:id="rId25" action="ppaction://hlinksldjump"/>
              </a:rPr>
              <a:t>passive </a:t>
            </a:r>
            <a:r>
              <a:rPr spc="-60" dirty="0">
                <a:hlinkClick r:id="rId25" action="ppaction://hlinksldjump"/>
              </a:rPr>
              <a:t>gets </a:t>
            </a:r>
            <a:r>
              <a:rPr spc="-65" dirty="0">
                <a:hlinkClick r:id="rId25" action="ppaction://hlinksldjump"/>
              </a:rPr>
              <a:t>a </a:t>
            </a:r>
            <a:r>
              <a:rPr spc="-60" dirty="0">
                <a:hlinkClick r:id="rId25" action="ppaction://hlinksldjump"/>
              </a:rPr>
              <a:t>bad</a:t>
            </a:r>
            <a:r>
              <a:rPr spc="310" dirty="0">
                <a:hlinkClick r:id="rId25" action="ppaction://hlinksldjump"/>
              </a:rPr>
              <a:t> </a:t>
            </a:r>
            <a:r>
              <a:rPr spc="-75" dirty="0">
                <a:hlinkClick r:id="rId25" action="ppaction://hlinksldjump"/>
              </a:rPr>
              <a:t>press!</a:t>
            </a:r>
          </a:p>
        </p:txBody>
      </p:sp>
      <p:sp>
        <p:nvSpPr>
          <p:cNvPr id="10" name="object 10"/>
          <p:cNvSpPr txBox="1"/>
          <p:nvPr/>
        </p:nvSpPr>
        <p:spPr>
          <a:xfrm>
            <a:off x="167297" y="685240"/>
            <a:ext cx="3376929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0" dirty="0">
                <a:latin typeface="Tahoma"/>
                <a:cs typeface="Tahoma"/>
              </a:rPr>
              <a:t>Use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55" dirty="0">
                <a:latin typeface="Tahoma"/>
                <a:cs typeface="Tahoma"/>
              </a:rPr>
              <a:t>passive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40" dirty="0">
                <a:latin typeface="Tahoma"/>
                <a:cs typeface="Tahoma"/>
              </a:rPr>
              <a:t>often </a:t>
            </a:r>
            <a:r>
              <a:rPr sz="1100" spc="-25" dirty="0">
                <a:latin typeface="Tahoma"/>
                <a:cs typeface="Tahoma"/>
              </a:rPr>
              <a:t>criticised, </a:t>
            </a:r>
            <a:r>
              <a:rPr sz="1100" spc="-55" dirty="0">
                <a:latin typeface="Tahoma"/>
                <a:cs typeface="Tahoma"/>
              </a:rPr>
              <a:t>and many </a:t>
            </a:r>
            <a:r>
              <a:rPr sz="1100" spc="-45" dirty="0">
                <a:latin typeface="Tahoma"/>
                <a:cs typeface="Tahoma"/>
              </a:rPr>
              <a:t>style  </a:t>
            </a:r>
            <a:r>
              <a:rPr sz="1100" spc="-50" dirty="0">
                <a:latin typeface="Tahoma"/>
                <a:cs typeface="Tahoma"/>
              </a:rPr>
              <a:t>manuals,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e.g.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Strunk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and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20" dirty="0">
                <a:latin typeface="Tahoma"/>
                <a:cs typeface="Tahoma"/>
              </a:rPr>
              <a:t>White,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10" dirty="0">
                <a:latin typeface="Tahoma"/>
                <a:cs typeface="Tahoma"/>
              </a:rPr>
              <a:t>“The</a:t>
            </a:r>
            <a:r>
              <a:rPr sz="1100" spc="25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Elements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of</a:t>
            </a:r>
            <a:r>
              <a:rPr sz="1100" spc="2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Style”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5" action="ppaction://hlinksldjump"/>
              </a:rPr>
              <a:t>The </a:t>
            </a:r>
            <a:r>
              <a:rPr spc="-65" dirty="0">
                <a:hlinkClick r:id="rId25" action="ppaction://hlinksldjump"/>
              </a:rPr>
              <a:t>passive </a:t>
            </a:r>
            <a:r>
              <a:rPr spc="-60" dirty="0">
                <a:hlinkClick r:id="rId25" action="ppaction://hlinksldjump"/>
              </a:rPr>
              <a:t>gets </a:t>
            </a:r>
            <a:r>
              <a:rPr spc="-65" dirty="0">
                <a:hlinkClick r:id="rId25" action="ppaction://hlinksldjump"/>
              </a:rPr>
              <a:t>a </a:t>
            </a:r>
            <a:r>
              <a:rPr spc="-60" dirty="0">
                <a:hlinkClick r:id="rId25" action="ppaction://hlinksldjump"/>
              </a:rPr>
              <a:t>bad</a:t>
            </a:r>
            <a:r>
              <a:rPr spc="310" dirty="0">
                <a:hlinkClick r:id="rId25" action="ppaction://hlinksldjump"/>
              </a:rPr>
              <a:t> </a:t>
            </a:r>
            <a:r>
              <a:rPr spc="-75" dirty="0">
                <a:hlinkClick r:id="rId25" action="ppaction://hlinksldjump"/>
              </a:rPr>
              <a:t>press!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685240"/>
            <a:ext cx="3512820" cy="53594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0" dirty="0">
                <a:latin typeface="Tahoma"/>
                <a:cs typeface="Tahoma"/>
              </a:rPr>
              <a:t>Use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55" dirty="0">
                <a:latin typeface="Tahoma"/>
                <a:cs typeface="Tahoma"/>
              </a:rPr>
              <a:t>passive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40" dirty="0">
                <a:latin typeface="Tahoma"/>
                <a:cs typeface="Tahoma"/>
              </a:rPr>
              <a:t>often </a:t>
            </a:r>
            <a:r>
              <a:rPr sz="1100" spc="-25" dirty="0">
                <a:latin typeface="Tahoma"/>
                <a:cs typeface="Tahoma"/>
              </a:rPr>
              <a:t>criticised, </a:t>
            </a:r>
            <a:r>
              <a:rPr sz="1100" spc="-55" dirty="0">
                <a:latin typeface="Tahoma"/>
                <a:cs typeface="Tahoma"/>
              </a:rPr>
              <a:t>and many </a:t>
            </a:r>
            <a:r>
              <a:rPr sz="1100" spc="-45" dirty="0">
                <a:latin typeface="Tahoma"/>
                <a:cs typeface="Tahoma"/>
              </a:rPr>
              <a:t>style  </a:t>
            </a:r>
            <a:r>
              <a:rPr sz="1100" spc="-50" dirty="0">
                <a:latin typeface="Tahoma"/>
                <a:cs typeface="Tahoma"/>
              </a:rPr>
              <a:t>manuals, </a:t>
            </a:r>
            <a:r>
              <a:rPr sz="1100" spc="-55" dirty="0">
                <a:latin typeface="Tahoma"/>
                <a:cs typeface="Tahoma"/>
              </a:rPr>
              <a:t>e.g. </a:t>
            </a:r>
            <a:r>
              <a:rPr sz="1100" spc="-25" dirty="0">
                <a:latin typeface="Tahoma"/>
                <a:cs typeface="Tahoma"/>
              </a:rPr>
              <a:t>Strunk </a:t>
            </a:r>
            <a:r>
              <a:rPr sz="1100" spc="-50" dirty="0">
                <a:latin typeface="Tahoma"/>
                <a:cs typeface="Tahoma"/>
              </a:rPr>
              <a:t>and </a:t>
            </a:r>
            <a:r>
              <a:rPr sz="1100" spc="-20" dirty="0">
                <a:latin typeface="Tahoma"/>
                <a:cs typeface="Tahoma"/>
              </a:rPr>
              <a:t>White, </a:t>
            </a:r>
            <a:r>
              <a:rPr sz="1100" spc="10" dirty="0">
                <a:latin typeface="Tahoma"/>
                <a:cs typeface="Tahoma"/>
              </a:rPr>
              <a:t>“The </a:t>
            </a:r>
            <a:r>
              <a:rPr sz="1100" spc="-40" dirty="0">
                <a:latin typeface="Tahoma"/>
                <a:cs typeface="Tahoma"/>
              </a:rPr>
              <a:t>Elements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10" dirty="0">
                <a:latin typeface="Tahoma"/>
                <a:cs typeface="Tahoma"/>
              </a:rPr>
              <a:t>Style” </a:t>
            </a:r>
            <a:r>
              <a:rPr sz="1100" spc="-45" dirty="0">
                <a:latin typeface="Tahoma"/>
                <a:cs typeface="Tahoma"/>
              </a:rPr>
              <a:t>It 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25" dirty="0">
                <a:latin typeface="Tahoma"/>
                <a:cs typeface="Tahoma"/>
              </a:rPr>
              <a:t>‘dishonest’ </a:t>
            </a:r>
            <a:r>
              <a:rPr sz="1100" spc="-60" dirty="0">
                <a:latin typeface="Tahoma"/>
                <a:cs typeface="Tahoma"/>
              </a:rPr>
              <a:t>because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55" dirty="0">
                <a:latin typeface="Tahoma"/>
                <a:cs typeface="Tahoma"/>
              </a:rPr>
              <a:t>hides</a:t>
            </a:r>
            <a:r>
              <a:rPr sz="1100" spc="20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agency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396008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(46)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62990" y="1396008"/>
            <a:ext cx="294195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20" dirty="0">
                <a:latin typeface="Tahoma"/>
                <a:cs typeface="Tahoma"/>
              </a:rPr>
              <a:t>TEENAGER: </a:t>
            </a:r>
            <a:r>
              <a:rPr sz="1100" spc="-10" dirty="0">
                <a:latin typeface="Tahoma"/>
                <a:cs typeface="Tahoma"/>
              </a:rPr>
              <a:t>Mum, </a:t>
            </a:r>
            <a:r>
              <a:rPr sz="1100" spc="-110" dirty="0">
                <a:latin typeface="Tahoma"/>
                <a:cs typeface="Tahoma"/>
              </a:rPr>
              <a:t>I </a:t>
            </a:r>
            <a:r>
              <a:rPr sz="1100" spc="-30" dirty="0">
                <a:latin typeface="Tahoma"/>
                <a:cs typeface="Tahoma"/>
              </a:rPr>
              <a:t>invited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65" dirty="0">
                <a:latin typeface="Tahoma"/>
                <a:cs typeface="Tahoma"/>
              </a:rPr>
              <a:t>few </a:t>
            </a:r>
            <a:r>
              <a:rPr sz="1100" spc="-45" dirty="0">
                <a:latin typeface="Tahoma"/>
                <a:cs typeface="Tahoma"/>
              </a:rPr>
              <a:t>friends </a:t>
            </a:r>
            <a:r>
              <a:rPr sz="1100" spc="-50" dirty="0">
                <a:latin typeface="Tahoma"/>
                <a:cs typeface="Tahoma"/>
              </a:rPr>
              <a:t>around,  and </a:t>
            </a:r>
            <a:r>
              <a:rPr sz="1100" spc="-40" dirty="0">
                <a:latin typeface="Tahoma"/>
                <a:cs typeface="Tahoma"/>
              </a:rPr>
              <a:t>unfortunately the </a:t>
            </a:r>
            <a:r>
              <a:rPr sz="1100" spc="80" dirty="0">
                <a:latin typeface="Tahoma"/>
                <a:cs typeface="Tahoma"/>
              </a:rPr>
              <a:t>TV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60" dirty="0">
                <a:latin typeface="Tahoma"/>
                <a:cs typeface="Tahoma"/>
              </a:rPr>
              <a:t>broken </a:t>
            </a:r>
            <a:r>
              <a:rPr sz="1100" spc="-35" dirty="0">
                <a:latin typeface="Tahoma"/>
                <a:cs typeface="Tahoma"/>
              </a:rPr>
              <a:t>. .</a:t>
            </a:r>
            <a:r>
              <a:rPr sz="1100" spc="-254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67297" y="1876195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63234" y="1876195"/>
            <a:ext cx="148463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50" dirty="0">
                <a:latin typeface="Tahoma"/>
                <a:cs typeface="Tahoma"/>
              </a:rPr>
              <a:t>miners </a:t>
            </a:r>
            <a:r>
              <a:rPr sz="1100" spc="-80" dirty="0">
                <a:latin typeface="Tahoma"/>
                <a:cs typeface="Tahoma"/>
              </a:rPr>
              <a:t>were</a:t>
            </a:r>
            <a:r>
              <a:rPr sz="1100" spc="7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arrested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5" action="ppaction://hlinksldjump"/>
              </a:rPr>
              <a:t>The </a:t>
            </a:r>
            <a:r>
              <a:rPr spc="-65" dirty="0">
                <a:hlinkClick r:id="rId25" action="ppaction://hlinksldjump"/>
              </a:rPr>
              <a:t>passive </a:t>
            </a:r>
            <a:r>
              <a:rPr spc="-60" dirty="0">
                <a:hlinkClick r:id="rId25" action="ppaction://hlinksldjump"/>
              </a:rPr>
              <a:t>gets </a:t>
            </a:r>
            <a:r>
              <a:rPr spc="-65" dirty="0">
                <a:hlinkClick r:id="rId25" action="ppaction://hlinksldjump"/>
              </a:rPr>
              <a:t>a </a:t>
            </a:r>
            <a:r>
              <a:rPr spc="-60" dirty="0">
                <a:hlinkClick r:id="rId25" action="ppaction://hlinksldjump"/>
              </a:rPr>
              <a:t>bad</a:t>
            </a:r>
            <a:r>
              <a:rPr spc="310" dirty="0">
                <a:hlinkClick r:id="rId25" action="ppaction://hlinksldjump"/>
              </a:rPr>
              <a:t> </a:t>
            </a:r>
            <a:r>
              <a:rPr spc="-75" dirty="0">
                <a:hlinkClick r:id="rId25" action="ppaction://hlinksldjump"/>
              </a:rPr>
              <a:t>press!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67297" y="685240"/>
            <a:ext cx="3512820" cy="53594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50" dirty="0">
                <a:latin typeface="Tahoma"/>
                <a:cs typeface="Tahoma"/>
              </a:rPr>
              <a:t>Use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55" dirty="0">
                <a:latin typeface="Tahoma"/>
                <a:cs typeface="Tahoma"/>
              </a:rPr>
              <a:t>passive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40" dirty="0">
                <a:latin typeface="Tahoma"/>
                <a:cs typeface="Tahoma"/>
              </a:rPr>
              <a:t>often </a:t>
            </a:r>
            <a:r>
              <a:rPr sz="1100" spc="-25" dirty="0">
                <a:latin typeface="Tahoma"/>
                <a:cs typeface="Tahoma"/>
              </a:rPr>
              <a:t>criticised, </a:t>
            </a:r>
            <a:r>
              <a:rPr sz="1100" spc="-55" dirty="0">
                <a:latin typeface="Tahoma"/>
                <a:cs typeface="Tahoma"/>
              </a:rPr>
              <a:t>and many </a:t>
            </a:r>
            <a:r>
              <a:rPr sz="1100" spc="-45" dirty="0">
                <a:latin typeface="Tahoma"/>
                <a:cs typeface="Tahoma"/>
              </a:rPr>
              <a:t>style  </a:t>
            </a:r>
            <a:r>
              <a:rPr sz="1100" spc="-50" dirty="0">
                <a:latin typeface="Tahoma"/>
                <a:cs typeface="Tahoma"/>
              </a:rPr>
              <a:t>manuals, </a:t>
            </a:r>
            <a:r>
              <a:rPr sz="1100" spc="-55" dirty="0">
                <a:latin typeface="Tahoma"/>
                <a:cs typeface="Tahoma"/>
              </a:rPr>
              <a:t>e.g. </a:t>
            </a:r>
            <a:r>
              <a:rPr sz="1100" spc="-25" dirty="0">
                <a:latin typeface="Tahoma"/>
                <a:cs typeface="Tahoma"/>
              </a:rPr>
              <a:t>Strunk </a:t>
            </a:r>
            <a:r>
              <a:rPr sz="1100" spc="-50" dirty="0">
                <a:latin typeface="Tahoma"/>
                <a:cs typeface="Tahoma"/>
              </a:rPr>
              <a:t>and </a:t>
            </a:r>
            <a:r>
              <a:rPr sz="1100" spc="-20" dirty="0">
                <a:latin typeface="Tahoma"/>
                <a:cs typeface="Tahoma"/>
              </a:rPr>
              <a:t>White, </a:t>
            </a:r>
            <a:r>
              <a:rPr sz="1100" spc="10" dirty="0">
                <a:latin typeface="Tahoma"/>
                <a:cs typeface="Tahoma"/>
              </a:rPr>
              <a:t>“The </a:t>
            </a:r>
            <a:r>
              <a:rPr sz="1100" spc="-40" dirty="0">
                <a:latin typeface="Tahoma"/>
                <a:cs typeface="Tahoma"/>
              </a:rPr>
              <a:t>Elements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10" dirty="0">
                <a:latin typeface="Tahoma"/>
                <a:cs typeface="Tahoma"/>
              </a:rPr>
              <a:t>Style” </a:t>
            </a:r>
            <a:r>
              <a:rPr sz="1100" spc="-45" dirty="0">
                <a:latin typeface="Tahoma"/>
                <a:cs typeface="Tahoma"/>
              </a:rPr>
              <a:t>It 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25" dirty="0">
                <a:latin typeface="Tahoma"/>
                <a:cs typeface="Tahoma"/>
              </a:rPr>
              <a:t>‘dishonest’ </a:t>
            </a:r>
            <a:r>
              <a:rPr sz="1100" spc="-60" dirty="0">
                <a:latin typeface="Tahoma"/>
                <a:cs typeface="Tahoma"/>
              </a:rPr>
              <a:t>because </a:t>
            </a:r>
            <a:r>
              <a:rPr sz="1100" spc="15" dirty="0">
                <a:latin typeface="Tahoma"/>
                <a:cs typeface="Tahoma"/>
              </a:rPr>
              <a:t>it </a:t>
            </a:r>
            <a:r>
              <a:rPr sz="1100" spc="-55" dirty="0">
                <a:latin typeface="Tahoma"/>
                <a:cs typeface="Tahoma"/>
              </a:rPr>
              <a:t>hides</a:t>
            </a:r>
            <a:r>
              <a:rPr sz="1100" spc="200" dirty="0">
                <a:latin typeface="Tahoma"/>
                <a:cs typeface="Tahoma"/>
              </a:rPr>
              <a:t> </a:t>
            </a:r>
            <a:r>
              <a:rPr sz="1100" spc="-60" dirty="0">
                <a:latin typeface="Tahoma"/>
                <a:cs typeface="Tahoma"/>
              </a:rPr>
              <a:t>agency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396008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(46)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62990" y="1396008"/>
            <a:ext cx="2941955" cy="36385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20" dirty="0">
                <a:latin typeface="Tahoma"/>
                <a:cs typeface="Tahoma"/>
              </a:rPr>
              <a:t>TEENAGER: </a:t>
            </a:r>
            <a:r>
              <a:rPr sz="1100" spc="-10" dirty="0">
                <a:latin typeface="Tahoma"/>
                <a:cs typeface="Tahoma"/>
              </a:rPr>
              <a:t>Mum, </a:t>
            </a:r>
            <a:r>
              <a:rPr sz="1100" spc="-110" dirty="0">
                <a:latin typeface="Tahoma"/>
                <a:cs typeface="Tahoma"/>
              </a:rPr>
              <a:t>I </a:t>
            </a:r>
            <a:r>
              <a:rPr sz="1100" spc="-30" dirty="0">
                <a:latin typeface="Tahoma"/>
                <a:cs typeface="Tahoma"/>
              </a:rPr>
              <a:t>invited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65" dirty="0">
                <a:latin typeface="Tahoma"/>
                <a:cs typeface="Tahoma"/>
              </a:rPr>
              <a:t>few </a:t>
            </a:r>
            <a:r>
              <a:rPr sz="1100" spc="-45" dirty="0">
                <a:latin typeface="Tahoma"/>
                <a:cs typeface="Tahoma"/>
              </a:rPr>
              <a:t>friends </a:t>
            </a:r>
            <a:r>
              <a:rPr sz="1100" spc="-50" dirty="0">
                <a:latin typeface="Tahoma"/>
                <a:cs typeface="Tahoma"/>
              </a:rPr>
              <a:t>around,  and </a:t>
            </a:r>
            <a:r>
              <a:rPr sz="1100" spc="-40" dirty="0">
                <a:latin typeface="Tahoma"/>
                <a:cs typeface="Tahoma"/>
              </a:rPr>
              <a:t>unfortunately the </a:t>
            </a:r>
            <a:r>
              <a:rPr sz="1100" spc="80" dirty="0">
                <a:latin typeface="Tahoma"/>
                <a:cs typeface="Tahoma"/>
              </a:rPr>
              <a:t>TV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60" dirty="0">
                <a:latin typeface="Tahoma"/>
                <a:cs typeface="Tahoma"/>
              </a:rPr>
              <a:t>broken </a:t>
            </a:r>
            <a:r>
              <a:rPr sz="1100" spc="-35" dirty="0">
                <a:latin typeface="Tahoma"/>
                <a:cs typeface="Tahoma"/>
              </a:rPr>
              <a:t>. .</a:t>
            </a:r>
            <a:r>
              <a:rPr sz="1100" spc="-254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67297" y="1876195"/>
            <a:ext cx="27241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30" dirty="0">
                <a:latin typeface="Tahoma"/>
                <a:cs typeface="Tahoma"/>
              </a:rPr>
              <a:t>(47)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63234" y="1876195"/>
            <a:ext cx="148463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50" dirty="0">
                <a:latin typeface="Tahoma"/>
                <a:cs typeface="Tahoma"/>
              </a:rPr>
              <a:t>miners </a:t>
            </a:r>
            <a:r>
              <a:rPr sz="1100" spc="-80" dirty="0">
                <a:latin typeface="Tahoma"/>
                <a:cs typeface="Tahoma"/>
              </a:rPr>
              <a:t>were</a:t>
            </a:r>
            <a:r>
              <a:rPr sz="1100" spc="75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arrested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7" name="object 17"/>
          <p:cNvSpPr/>
          <p:nvPr/>
        </p:nvSpPr>
        <p:spPr>
          <a:xfrm>
            <a:off x="179997" y="2269273"/>
            <a:ext cx="3528109" cy="335433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167297" y="2706508"/>
            <a:ext cx="314960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5" dirty="0">
                <a:latin typeface="Tahoma"/>
                <a:cs typeface="Tahoma"/>
                <a:hlinkClick r:id="rId30"/>
              </a:rPr>
              <a:t>‘50 </a:t>
            </a:r>
            <a:r>
              <a:rPr sz="1100" spc="-75" dirty="0">
                <a:latin typeface="Tahoma"/>
                <a:cs typeface="Tahoma"/>
                <a:hlinkClick r:id="rId30"/>
              </a:rPr>
              <a:t>years </a:t>
            </a:r>
            <a:r>
              <a:rPr sz="1100" spc="-35" dirty="0">
                <a:latin typeface="Tahoma"/>
                <a:cs typeface="Tahoma"/>
                <a:hlinkClick r:id="rId30"/>
              </a:rPr>
              <a:t>of </a:t>
            </a:r>
            <a:r>
              <a:rPr sz="1100" spc="-30" dirty="0">
                <a:latin typeface="Tahoma"/>
                <a:cs typeface="Tahoma"/>
                <a:hlinkClick r:id="rId30"/>
              </a:rPr>
              <a:t>stupid </a:t>
            </a:r>
            <a:r>
              <a:rPr sz="1100" spc="-55" dirty="0">
                <a:latin typeface="Tahoma"/>
                <a:cs typeface="Tahoma"/>
                <a:hlinkClick r:id="rId30"/>
              </a:rPr>
              <a:t>grammar </a:t>
            </a:r>
            <a:r>
              <a:rPr sz="1100" spc="-30" dirty="0">
                <a:latin typeface="Tahoma"/>
                <a:cs typeface="Tahoma"/>
                <a:hlinkClick r:id="rId30"/>
              </a:rPr>
              <a:t>advice’, </a:t>
            </a:r>
            <a:r>
              <a:rPr sz="1100" spc="-60" dirty="0">
                <a:latin typeface="Tahoma"/>
                <a:cs typeface="Tahoma"/>
              </a:rPr>
              <a:t>by </a:t>
            </a:r>
            <a:r>
              <a:rPr sz="1100" spc="-50" dirty="0">
                <a:latin typeface="Tahoma"/>
                <a:cs typeface="Tahoma"/>
              </a:rPr>
              <a:t>Geoff</a:t>
            </a:r>
            <a:r>
              <a:rPr sz="1100" spc="175" dirty="0">
                <a:latin typeface="Tahoma"/>
                <a:cs typeface="Tahoma"/>
              </a:rPr>
              <a:t> </a:t>
            </a:r>
            <a:r>
              <a:rPr sz="1100" spc="-15" dirty="0">
                <a:latin typeface="Tahoma"/>
                <a:cs typeface="Tahoma"/>
              </a:rPr>
              <a:t>Pullum.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49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544830" cy="33972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5" action="ppaction://hlinksldjump"/>
              </a:rPr>
              <a:t>The </a:t>
            </a:r>
            <a:r>
              <a:rPr spc="-65" dirty="0">
                <a:hlinkClick r:id="rId25" action="ppaction://hlinksldjump"/>
              </a:rPr>
              <a:t>passive </a:t>
            </a:r>
            <a:r>
              <a:rPr spc="-60" dirty="0">
                <a:hlinkClick r:id="rId25" action="ppaction://hlinksldjump"/>
              </a:rPr>
              <a:t>gets </a:t>
            </a:r>
            <a:r>
              <a:rPr spc="-65" dirty="0">
                <a:hlinkClick r:id="rId25" action="ppaction://hlinksldjump"/>
              </a:rPr>
              <a:t>a </a:t>
            </a:r>
            <a:r>
              <a:rPr spc="-60" dirty="0">
                <a:hlinkClick r:id="rId25" action="ppaction://hlinksldjump"/>
              </a:rPr>
              <a:t>bad</a:t>
            </a:r>
            <a:r>
              <a:rPr spc="310" dirty="0">
                <a:hlinkClick r:id="rId25" action="ppaction://hlinksldjump"/>
              </a:rPr>
              <a:t> </a:t>
            </a:r>
            <a:r>
              <a:rPr spc="-75" dirty="0">
                <a:hlinkClick r:id="rId25" action="ppaction://hlinksldjump"/>
              </a:rPr>
              <a:t>press!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267360" y="700936"/>
            <a:ext cx="3324225" cy="1038225"/>
          </a:xfrm>
          <a:prstGeom prst="rect">
            <a:avLst/>
          </a:prstGeom>
        </p:spPr>
        <p:txBody>
          <a:bodyPr vert="horz" wrap="square" lIns="0" tIns="55244" rIns="0" bIns="0" rtlCol="0">
            <a:spAutoFit/>
          </a:bodyPr>
          <a:lstStyle/>
          <a:p>
            <a:pPr marL="189230" indent="-177165">
              <a:lnSpc>
                <a:spcPct val="100000"/>
              </a:lnSpc>
              <a:spcBef>
                <a:spcPts val="434"/>
              </a:spcBef>
              <a:buClr>
                <a:srgbClr val="3333B2"/>
              </a:buClr>
              <a:buAutoNum type="arabicPeriod"/>
              <a:tabLst>
                <a:tab pos="189865" algn="l"/>
              </a:tabLst>
            </a:pPr>
            <a:r>
              <a:rPr sz="1100" spc="-45" dirty="0">
                <a:latin typeface="Tahoma"/>
                <a:cs typeface="Tahoma"/>
              </a:rPr>
              <a:t>Have </a:t>
            </a:r>
            <a:r>
              <a:rPr sz="1100" spc="-60" dirty="0">
                <a:latin typeface="Tahoma"/>
                <a:cs typeface="Tahoma"/>
              </a:rPr>
              <a:t>you </a:t>
            </a:r>
            <a:r>
              <a:rPr sz="1100" spc="-50" dirty="0">
                <a:latin typeface="Tahoma"/>
                <a:cs typeface="Tahoma"/>
              </a:rPr>
              <a:t>watched </a:t>
            </a:r>
            <a:r>
              <a:rPr sz="1100" spc="25" dirty="0">
                <a:latin typeface="Tahoma"/>
                <a:cs typeface="Tahoma"/>
              </a:rPr>
              <a:t>“</a:t>
            </a:r>
            <a:r>
              <a:rPr sz="1100" b="1" spc="25" dirty="0">
                <a:latin typeface="Arial"/>
                <a:cs typeface="Arial"/>
              </a:rPr>
              <a:t>The </a:t>
            </a:r>
            <a:r>
              <a:rPr sz="1100" b="1" spc="-30" dirty="0">
                <a:latin typeface="Arial"/>
                <a:cs typeface="Arial"/>
              </a:rPr>
              <a:t>Walking</a:t>
            </a:r>
            <a:r>
              <a:rPr sz="1100" b="1" spc="75" dirty="0">
                <a:latin typeface="Arial"/>
                <a:cs typeface="Arial"/>
              </a:rPr>
              <a:t> </a:t>
            </a:r>
            <a:r>
              <a:rPr sz="1100" b="1" dirty="0">
                <a:latin typeface="Arial"/>
                <a:cs typeface="Arial"/>
              </a:rPr>
              <a:t>Dead</a:t>
            </a:r>
            <a:r>
              <a:rPr sz="1100" dirty="0">
                <a:latin typeface="Tahoma"/>
                <a:cs typeface="Tahoma"/>
              </a:rPr>
              <a:t>”?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4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sz="1100" b="1" spc="30" dirty="0">
                <a:latin typeface="Arial"/>
                <a:cs typeface="Arial"/>
              </a:rPr>
              <a:t>It</a:t>
            </a:r>
            <a:r>
              <a:rPr sz="1100" spc="30" dirty="0">
                <a:latin typeface="Tahoma"/>
                <a:cs typeface="Tahoma"/>
              </a:rPr>
              <a:t>’s </a:t>
            </a:r>
            <a:r>
              <a:rPr sz="1100" spc="-70" dirty="0">
                <a:latin typeface="Tahoma"/>
                <a:cs typeface="Tahoma"/>
              </a:rPr>
              <a:t>one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55" dirty="0">
                <a:latin typeface="Tahoma"/>
                <a:cs typeface="Tahoma"/>
              </a:rPr>
              <a:t>my </a:t>
            </a:r>
            <a:r>
              <a:rPr sz="1100" spc="-35" dirty="0">
                <a:latin typeface="Tahoma"/>
                <a:cs typeface="Tahoma"/>
              </a:rPr>
              <a:t>favourite</a:t>
            </a:r>
            <a:r>
              <a:rPr sz="1100" spc="-6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series.</a:t>
            </a:r>
            <a:endParaRPr sz="1100">
              <a:latin typeface="Tahoma"/>
              <a:cs typeface="Tahoma"/>
            </a:endParaRPr>
          </a:p>
          <a:p>
            <a:pPr marL="189230" marR="5080" indent="-177165">
              <a:lnSpc>
                <a:spcPct val="102600"/>
              </a:lnSpc>
              <a:spcBef>
                <a:spcPts val="295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sz="1100" b="1" spc="30" dirty="0">
                <a:latin typeface="Arial"/>
                <a:cs typeface="Arial"/>
              </a:rPr>
              <a:t>It</a:t>
            </a:r>
            <a:r>
              <a:rPr sz="1100" spc="30" dirty="0">
                <a:latin typeface="Tahoma"/>
                <a:cs typeface="Tahoma"/>
              </a:rPr>
              <a:t>’s </a:t>
            </a:r>
            <a:r>
              <a:rPr sz="1100" spc="-30" dirty="0">
                <a:latin typeface="Tahoma"/>
                <a:cs typeface="Tahoma"/>
              </a:rPr>
              <a:t>about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50" dirty="0">
                <a:latin typeface="Tahoma"/>
                <a:cs typeface="Tahoma"/>
              </a:rPr>
              <a:t>group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45" dirty="0">
                <a:latin typeface="Tahoma"/>
                <a:cs typeface="Tahoma"/>
              </a:rPr>
              <a:t>surviviors </a:t>
            </a:r>
            <a:r>
              <a:rPr sz="1100" spc="-30" dirty="0">
                <a:latin typeface="Tahoma"/>
                <a:cs typeface="Tahoma"/>
              </a:rPr>
              <a:t>fighting </a:t>
            </a:r>
            <a:r>
              <a:rPr sz="1100" spc="-50" dirty="0">
                <a:latin typeface="Tahoma"/>
                <a:cs typeface="Tahoma"/>
              </a:rPr>
              <a:t>zombies </a:t>
            </a:r>
            <a:r>
              <a:rPr sz="1100" spc="-25" dirty="0">
                <a:latin typeface="Tahoma"/>
                <a:cs typeface="Tahoma"/>
              </a:rPr>
              <a:t>in </a:t>
            </a:r>
            <a:r>
              <a:rPr sz="1100" spc="-55" dirty="0">
                <a:latin typeface="Tahoma"/>
                <a:cs typeface="Tahoma"/>
              </a:rPr>
              <a:t>an  </a:t>
            </a:r>
            <a:r>
              <a:rPr sz="1100" spc="-25" dirty="0">
                <a:latin typeface="Tahoma"/>
                <a:cs typeface="Tahoma"/>
              </a:rPr>
              <a:t>apocalyptic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wasteland.</a:t>
            </a:r>
            <a:endParaRPr sz="1100">
              <a:latin typeface="Tahoma"/>
              <a:cs typeface="Tahoma"/>
            </a:endParaRPr>
          </a:p>
          <a:p>
            <a:pPr marL="189230" indent="-177165">
              <a:lnSpc>
                <a:spcPct val="100000"/>
              </a:lnSpc>
              <a:spcBef>
                <a:spcPts val="335"/>
              </a:spcBef>
              <a:buClr>
                <a:srgbClr val="3333B2"/>
              </a:buClr>
              <a:buFont typeface="Tahoma"/>
              <a:buAutoNum type="arabicPeriod"/>
              <a:tabLst>
                <a:tab pos="189865" algn="l"/>
              </a:tabLst>
            </a:pPr>
            <a:r>
              <a:rPr sz="1100" b="1" spc="30" dirty="0">
                <a:latin typeface="Arial"/>
                <a:cs typeface="Arial"/>
              </a:rPr>
              <a:t>It</a:t>
            </a:r>
            <a:r>
              <a:rPr sz="1100" spc="30" dirty="0">
                <a:latin typeface="Tahoma"/>
                <a:cs typeface="Tahoma"/>
              </a:rPr>
              <a:t>’s </a:t>
            </a:r>
            <a:r>
              <a:rPr sz="1100" spc="-35" dirty="0">
                <a:latin typeface="Tahoma"/>
                <a:cs typeface="Tahoma"/>
              </a:rPr>
              <a:t>really quite</a:t>
            </a:r>
            <a:r>
              <a:rPr sz="1100" spc="6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gripping.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558888" y="1787715"/>
            <a:ext cx="1911350" cy="172085"/>
          </a:xfrm>
          <a:custGeom>
            <a:avLst/>
            <a:gdLst/>
            <a:ahLst/>
            <a:cxnLst/>
            <a:rect l="l" t="t" r="r" b="b"/>
            <a:pathLst>
              <a:path w="1911350" h="172085">
                <a:moveTo>
                  <a:pt x="0" y="172072"/>
                </a:moveTo>
                <a:lnTo>
                  <a:pt x="1910778" y="172072"/>
                </a:lnTo>
                <a:lnTo>
                  <a:pt x="1910778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267360" y="1756916"/>
            <a:ext cx="293687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5. </a:t>
            </a:r>
            <a:r>
              <a:rPr sz="1100" b="1" spc="30" dirty="0">
                <a:latin typeface="Arial"/>
                <a:cs typeface="Arial"/>
              </a:rPr>
              <a:t>It</a:t>
            </a:r>
            <a:r>
              <a:rPr sz="1100" spc="30" dirty="0">
                <a:latin typeface="Tahoma"/>
                <a:cs typeface="Tahoma"/>
              </a:rPr>
              <a:t>’s </a:t>
            </a:r>
            <a:r>
              <a:rPr sz="1100" spc="-65" dirty="0">
                <a:latin typeface="Tahoma"/>
                <a:cs typeface="Tahoma"/>
              </a:rPr>
              <a:t>made </a:t>
            </a:r>
            <a:r>
              <a:rPr sz="1100" spc="-60" dirty="0">
                <a:latin typeface="Tahoma"/>
                <a:cs typeface="Tahoma"/>
              </a:rPr>
              <a:t>by </a:t>
            </a:r>
            <a:r>
              <a:rPr sz="1100" spc="-55" dirty="0">
                <a:latin typeface="Tahoma"/>
                <a:cs typeface="Tahoma"/>
              </a:rPr>
              <a:t>an </a:t>
            </a:r>
            <a:r>
              <a:rPr sz="1100" spc="-30" dirty="0">
                <a:latin typeface="Tahoma"/>
                <a:cs typeface="Tahoma"/>
              </a:rPr>
              <a:t>American </a:t>
            </a:r>
            <a:r>
              <a:rPr sz="1100" spc="-45" dirty="0">
                <a:latin typeface="Tahoma"/>
                <a:cs typeface="Tahoma"/>
              </a:rPr>
              <a:t>Channel </a:t>
            </a:r>
            <a:r>
              <a:rPr sz="1100" spc="-35" dirty="0">
                <a:latin typeface="Tahoma"/>
                <a:cs typeface="Tahoma"/>
              </a:rPr>
              <a:t>called</a:t>
            </a:r>
            <a:r>
              <a:rPr sz="1100" spc="265" dirty="0">
                <a:latin typeface="Tahoma"/>
                <a:cs typeface="Tahoma"/>
              </a:rPr>
              <a:t> </a:t>
            </a:r>
            <a:r>
              <a:rPr sz="1100" spc="70" dirty="0">
                <a:latin typeface="Tahoma"/>
                <a:cs typeface="Tahoma"/>
              </a:rPr>
              <a:t>AMC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444385" y="1928989"/>
            <a:ext cx="103759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0000FF"/>
                </a:solidFill>
                <a:latin typeface="Tahoma"/>
                <a:cs typeface="Tahoma"/>
              </a:rPr>
              <a:t>?? </a:t>
            </a:r>
            <a:r>
              <a:rPr sz="1100" b="1" spc="40" dirty="0">
                <a:solidFill>
                  <a:srgbClr val="0000FF"/>
                </a:solidFill>
                <a:latin typeface="Arial"/>
                <a:cs typeface="Arial"/>
              </a:rPr>
              <a:t>AMC </a:t>
            </a:r>
            <a:r>
              <a:rPr sz="1100" spc="-65" dirty="0">
                <a:solidFill>
                  <a:srgbClr val="0000FF"/>
                </a:solidFill>
                <a:latin typeface="Tahoma"/>
                <a:cs typeface="Tahoma"/>
              </a:rPr>
              <a:t>made</a:t>
            </a:r>
            <a:r>
              <a:rPr sz="1100" spc="-215" dirty="0">
                <a:solidFill>
                  <a:srgbClr val="0000FF"/>
                </a:solidFill>
                <a:latin typeface="Tahoma"/>
                <a:cs typeface="Tahoma"/>
              </a:rPr>
              <a:t> </a:t>
            </a:r>
            <a:r>
              <a:rPr sz="1100" spc="15" dirty="0">
                <a:solidFill>
                  <a:srgbClr val="0000FF"/>
                </a:solidFill>
                <a:latin typeface="Tahoma"/>
                <a:cs typeface="Tahoma"/>
              </a:rPr>
              <a:t>it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6" name="object 16"/>
          <p:cNvSpPr/>
          <p:nvPr/>
        </p:nvSpPr>
        <p:spPr>
          <a:xfrm>
            <a:off x="1607134" y="2169820"/>
            <a:ext cx="1856739" cy="172085"/>
          </a:xfrm>
          <a:custGeom>
            <a:avLst/>
            <a:gdLst/>
            <a:ahLst/>
            <a:cxnLst/>
            <a:rect l="l" t="t" r="r" b="b"/>
            <a:pathLst>
              <a:path w="1856739" h="172085">
                <a:moveTo>
                  <a:pt x="0" y="172072"/>
                </a:moveTo>
                <a:lnTo>
                  <a:pt x="1856511" y="172072"/>
                </a:lnTo>
                <a:lnTo>
                  <a:pt x="1856511" y="0"/>
                </a:lnTo>
                <a:lnTo>
                  <a:pt x="0" y="0"/>
                </a:lnTo>
                <a:lnTo>
                  <a:pt x="0" y="172072"/>
                </a:lnTo>
                <a:close/>
              </a:path>
            </a:pathLst>
          </a:custGeom>
          <a:solidFill>
            <a:srgbClr val="FFCCC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267360" y="2139021"/>
            <a:ext cx="32480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45" dirty="0">
                <a:solidFill>
                  <a:srgbClr val="3333B2"/>
                </a:solidFill>
                <a:latin typeface="Tahoma"/>
                <a:cs typeface="Tahoma"/>
              </a:rPr>
              <a:t>6. </a:t>
            </a:r>
            <a:r>
              <a:rPr sz="1100" b="1" dirty="0">
                <a:latin typeface="Arial"/>
                <a:cs typeface="Arial"/>
              </a:rPr>
              <a:t>The </a:t>
            </a:r>
            <a:r>
              <a:rPr sz="1100" b="1" spc="-25" dirty="0">
                <a:latin typeface="Arial"/>
                <a:cs typeface="Arial"/>
              </a:rPr>
              <a:t>pilot </a:t>
            </a:r>
            <a:r>
              <a:rPr sz="1100" b="1" spc="-65" dirty="0">
                <a:latin typeface="Arial"/>
                <a:cs typeface="Arial"/>
              </a:rPr>
              <a:t>episode </a:t>
            </a:r>
            <a:r>
              <a:rPr sz="1100" spc="-80" dirty="0">
                <a:latin typeface="Tahoma"/>
                <a:cs typeface="Tahoma"/>
              </a:rPr>
              <a:t>was </a:t>
            </a:r>
            <a:r>
              <a:rPr sz="1100" spc="-40" dirty="0">
                <a:latin typeface="Tahoma"/>
                <a:cs typeface="Tahoma"/>
              </a:rPr>
              <a:t>directed </a:t>
            </a:r>
            <a:r>
              <a:rPr sz="1100" spc="-60" dirty="0">
                <a:latin typeface="Tahoma"/>
                <a:cs typeface="Tahoma"/>
              </a:rPr>
              <a:t>by </a:t>
            </a:r>
            <a:r>
              <a:rPr sz="1100" spc="-30" dirty="0">
                <a:latin typeface="Tahoma"/>
                <a:cs typeface="Tahoma"/>
              </a:rPr>
              <a:t>Frank</a:t>
            </a:r>
            <a:r>
              <a:rPr sz="1100" spc="-15" dirty="0">
                <a:latin typeface="Tahoma"/>
                <a:cs typeface="Tahoma"/>
              </a:rPr>
              <a:t> </a:t>
            </a:r>
            <a:r>
              <a:rPr sz="1100" spc="-30" dirty="0">
                <a:latin typeface="Tahoma"/>
                <a:cs typeface="Tahoma"/>
              </a:rPr>
              <a:t>Darabont,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444385" y="2311094"/>
            <a:ext cx="2956560" cy="5359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60" dirty="0">
                <a:latin typeface="Tahoma"/>
                <a:cs typeface="Tahoma"/>
              </a:rPr>
              <a:t>who </a:t>
            </a:r>
            <a:r>
              <a:rPr sz="1100" spc="-40" dirty="0">
                <a:latin typeface="Tahoma"/>
                <a:cs typeface="Tahoma"/>
              </a:rPr>
              <a:t>directed the </a:t>
            </a:r>
            <a:r>
              <a:rPr sz="1100" spc="-55" dirty="0">
                <a:latin typeface="Tahoma"/>
                <a:cs typeface="Tahoma"/>
              </a:rPr>
              <a:t>Shawshank</a:t>
            </a:r>
            <a:r>
              <a:rPr sz="1100" spc="200" dirty="0">
                <a:latin typeface="Tahoma"/>
                <a:cs typeface="Tahoma"/>
              </a:rPr>
              <a:t> </a:t>
            </a:r>
            <a:r>
              <a:rPr sz="1100" spc="-40" dirty="0">
                <a:latin typeface="Tahoma"/>
                <a:cs typeface="Tahoma"/>
              </a:rPr>
              <a:t>Redemption.</a:t>
            </a:r>
            <a:endParaRPr sz="110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</a:pPr>
            <a:r>
              <a:rPr sz="1100" spc="-10" dirty="0">
                <a:solidFill>
                  <a:srgbClr val="0000FF"/>
                </a:solidFill>
                <a:latin typeface="Tahoma"/>
                <a:cs typeface="Tahoma"/>
              </a:rPr>
              <a:t>?? </a:t>
            </a:r>
            <a:r>
              <a:rPr sz="1100" b="1" spc="-40" dirty="0">
                <a:solidFill>
                  <a:srgbClr val="0000FF"/>
                </a:solidFill>
                <a:latin typeface="Arial"/>
                <a:cs typeface="Arial"/>
              </a:rPr>
              <a:t>Frank </a:t>
            </a:r>
            <a:r>
              <a:rPr sz="1100" b="1" spc="-25" dirty="0">
                <a:solidFill>
                  <a:srgbClr val="0000FF"/>
                </a:solidFill>
                <a:latin typeface="Arial"/>
                <a:cs typeface="Arial"/>
              </a:rPr>
              <a:t>Darabont</a:t>
            </a:r>
            <a:r>
              <a:rPr sz="1100" spc="-25" dirty="0">
                <a:solidFill>
                  <a:srgbClr val="0000FF"/>
                </a:solidFill>
                <a:latin typeface="Tahoma"/>
                <a:cs typeface="Tahoma"/>
              </a:rPr>
              <a:t>, </a:t>
            </a:r>
            <a:r>
              <a:rPr sz="1100" spc="-60" dirty="0">
                <a:solidFill>
                  <a:srgbClr val="0000FF"/>
                </a:solidFill>
                <a:latin typeface="Tahoma"/>
                <a:cs typeface="Tahoma"/>
              </a:rPr>
              <a:t>who </a:t>
            </a:r>
            <a:r>
              <a:rPr sz="1100" spc="-40" dirty="0">
                <a:solidFill>
                  <a:srgbClr val="0000FF"/>
                </a:solidFill>
                <a:latin typeface="Tahoma"/>
                <a:cs typeface="Tahoma"/>
              </a:rPr>
              <a:t>directed the </a:t>
            </a:r>
            <a:r>
              <a:rPr sz="1100" spc="-55" dirty="0">
                <a:solidFill>
                  <a:srgbClr val="0000FF"/>
                </a:solidFill>
                <a:latin typeface="Tahoma"/>
                <a:cs typeface="Tahoma"/>
              </a:rPr>
              <a:t>Shawshank  </a:t>
            </a:r>
            <a:r>
              <a:rPr sz="1100" spc="-40" dirty="0">
                <a:solidFill>
                  <a:srgbClr val="0000FF"/>
                </a:solidFill>
                <a:latin typeface="Tahoma"/>
                <a:cs typeface="Tahoma"/>
              </a:rPr>
              <a:t>Reemption </a:t>
            </a:r>
            <a:r>
              <a:rPr sz="1100" spc="-65" dirty="0">
                <a:solidFill>
                  <a:srgbClr val="0000FF"/>
                </a:solidFill>
                <a:latin typeface="Tahoma"/>
                <a:cs typeface="Tahoma"/>
              </a:rPr>
              <a:t>made </a:t>
            </a:r>
            <a:r>
              <a:rPr sz="1100" spc="-40" dirty="0">
                <a:solidFill>
                  <a:srgbClr val="0000FF"/>
                </a:solidFill>
                <a:latin typeface="Tahoma"/>
                <a:cs typeface="Tahoma"/>
              </a:rPr>
              <a:t>the </a:t>
            </a:r>
            <a:r>
              <a:rPr sz="1100" spc="-15" dirty="0">
                <a:solidFill>
                  <a:srgbClr val="0000FF"/>
                </a:solidFill>
                <a:latin typeface="Tahoma"/>
                <a:cs typeface="Tahoma"/>
              </a:rPr>
              <a:t>pilot</a:t>
            </a:r>
            <a:r>
              <a:rPr sz="1100" spc="-65" dirty="0">
                <a:solidFill>
                  <a:srgbClr val="0000FF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0000FF"/>
                </a:solidFill>
                <a:latin typeface="Tahoma"/>
                <a:cs typeface="Tahoma"/>
              </a:rPr>
              <a:t>episode.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50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5" action="ppaction://hlinksldjump"/>
              </a:rPr>
              <a:t>The </a:t>
            </a:r>
            <a:r>
              <a:rPr spc="-65" dirty="0">
                <a:hlinkClick r:id="rId25" action="ppaction://hlinksldjump"/>
              </a:rPr>
              <a:t>passive </a:t>
            </a:r>
            <a:r>
              <a:rPr spc="-60" dirty="0">
                <a:hlinkClick r:id="rId25" action="ppaction://hlinksldjump"/>
              </a:rPr>
              <a:t>gets </a:t>
            </a:r>
            <a:r>
              <a:rPr spc="-65" dirty="0">
                <a:hlinkClick r:id="rId25" action="ppaction://hlinksldjump"/>
              </a:rPr>
              <a:t>a </a:t>
            </a:r>
            <a:r>
              <a:rPr spc="-60" dirty="0">
                <a:hlinkClick r:id="rId25" action="ppaction://hlinksldjump"/>
              </a:rPr>
              <a:t>bad</a:t>
            </a:r>
            <a:r>
              <a:rPr spc="310" dirty="0">
                <a:hlinkClick r:id="rId25" action="ppaction://hlinksldjump"/>
              </a:rPr>
              <a:t> </a:t>
            </a:r>
            <a:r>
              <a:rPr spc="-75" dirty="0">
                <a:hlinkClick r:id="rId25" action="ppaction://hlinksldjump"/>
              </a:rPr>
              <a:t>press!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67297" y="1305735"/>
            <a:ext cx="2916555" cy="5314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900"/>
              </a:lnSpc>
              <a:spcBef>
                <a:spcPts val="10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55" dirty="0">
                <a:latin typeface="Tahoma"/>
                <a:cs typeface="Tahoma"/>
              </a:rPr>
              <a:t>passive </a:t>
            </a:r>
            <a:r>
              <a:rPr sz="1100" spc="-45" dirty="0">
                <a:latin typeface="Tahoma"/>
                <a:cs typeface="Tahoma"/>
              </a:rPr>
              <a:t>voice </a:t>
            </a:r>
            <a:r>
              <a:rPr sz="1100" spc="-35" dirty="0">
                <a:latin typeface="Tahoma"/>
                <a:cs typeface="Tahoma"/>
              </a:rPr>
              <a:t>turns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45" dirty="0">
                <a:latin typeface="Tahoma"/>
                <a:cs typeface="Tahoma"/>
              </a:rPr>
              <a:t>non-subject </a:t>
            </a:r>
            <a:r>
              <a:rPr sz="1100" spc="-20" dirty="0">
                <a:latin typeface="Tahoma"/>
                <a:cs typeface="Tahoma"/>
              </a:rPr>
              <a:t>into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20" dirty="0">
                <a:latin typeface="Tahoma"/>
                <a:cs typeface="Tahoma"/>
              </a:rPr>
              <a:t>topic  </a:t>
            </a:r>
            <a:r>
              <a:rPr sz="1100" spc="-45" dirty="0">
                <a:latin typeface="Tahoma"/>
                <a:cs typeface="Tahoma"/>
              </a:rPr>
              <a:t>It </a:t>
            </a:r>
            <a:r>
              <a:rPr sz="1100" spc="-55" dirty="0">
                <a:latin typeface="Tahoma"/>
                <a:cs typeface="Tahoma"/>
              </a:rPr>
              <a:t>therefore promotes </a:t>
            </a:r>
            <a:r>
              <a:rPr sz="1100" spc="-50" dirty="0">
                <a:latin typeface="Tahoma"/>
                <a:cs typeface="Tahoma"/>
              </a:rPr>
              <a:t>coherent</a:t>
            </a:r>
            <a:r>
              <a:rPr sz="1100" spc="-45" dirty="0">
                <a:latin typeface="Tahoma"/>
                <a:cs typeface="Tahoma"/>
              </a:rPr>
              <a:t> </a:t>
            </a:r>
            <a:r>
              <a:rPr sz="1100" spc="-50" dirty="0">
                <a:latin typeface="Tahoma"/>
                <a:cs typeface="Tahoma"/>
              </a:rPr>
              <a:t>discourse.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51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3060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 marL="12700" marR="5080">
              <a:lnSpc>
                <a:spcPct val="1753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4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</a:rPr>
              <a:t>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146050">
              <a:lnSpc>
                <a:spcPct val="103800"/>
              </a:lnSpc>
              <a:spcBef>
                <a:spcPts val="26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2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9461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8257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302895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172085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4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30226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98425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5" action="ppaction://hlinksldjump"/>
              </a:rPr>
              <a:t>The </a:t>
            </a:r>
            <a:r>
              <a:rPr spc="-65" dirty="0">
                <a:hlinkClick r:id="rId25" action="ppaction://hlinksldjump"/>
              </a:rPr>
              <a:t>passive </a:t>
            </a:r>
            <a:r>
              <a:rPr spc="-60" dirty="0">
                <a:hlinkClick r:id="rId25" action="ppaction://hlinksldjump"/>
              </a:rPr>
              <a:t>gets </a:t>
            </a:r>
            <a:r>
              <a:rPr spc="-65" dirty="0">
                <a:hlinkClick r:id="rId25" action="ppaction://hlinksldjump"/>
              </a:rPr>
              <a:t>a </a:t>
            </a:r>
            <a:r>
              <a:rPr spc="-60" dirty="0">
                <a:hlinkClick r:id="rId25" action="ppaction://hlinksldjump"/>
              </a:rPr>
              <a:t>bad</a:t>
            </a:r>
            <a:r>
              <a:rPr spc="310" dirty="0">
                <a:hlinkClick r:id="rId25" action="ppaction://hlinksldjump"/>
              </a:rPr>
              <a:t> </a:t>
            </a:r>
            <a:r>
              <a:rPr spc="-75" dirty="0">
                <a:hlinkClick r:id="rId25" action="ppaction://hlinksldjump"/>
              </a:rPr>
              <a:t>press!</a:t>
            </a:r>
          </a:p>
        </p:txBody>
      </p:sp>
      <p:sp>
        <p:nvSpPr>
          <p:cNvPr id="7" name="object 7"/>
          <p:cNvSpPr/>
          <p:nvPr/>
        </p:nvSpPr>
        <p:spPr>
          <a:xfrm>
            <a:off x="179997" y="397404"/>
            <a:ext cx="3528345" cy="2973734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52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3060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 marL="12700" marR="5080">
              <a:lnSpc>
                <a:spcPct val="1753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4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</a:rPr>
              <a:t>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146050">
              <a:lnSpc>
                <a:spcPct val="103800"/>
              </a:lnSpc>
              <a:spcBef>
                <a:spcPts val="26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2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9461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8257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302895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172085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4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30226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98425">
              <a:lnSpc>
                <a:spcPct val="152200"/>
              </a:lnSpc>
            </a:pPr>
            <a:r>
              <a:rPr sz="400" spc="-35" dirty="0"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0789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5" action="ppaction://hlinksldjump"/>
              </a:rPr>
              <a:t>The </a:t>
            </a:r>
            <a:r>
              <a:rPr spc="-65" dirty="0">
                <a:hlinkClick r:id="rId25" action="ppaction://hlinksldjump"/>
              </a:rPr>
              <a:t>passive </a:t>
            </a:r>
            <a:r>
              <a:rPr spc="-60" dirty="0">
                <a:hlinkClick r:id="rId25" action="ppaction://hlinksldjump"/>
              </a:rPr>
              <a:t>gets </a:t>
            </a:r>
            <a:r>
              <a:rPr spc="-65" dirty="0">
                <a:hlinkClick r:id="rId25" action="ppaction://hlinksldjump"/>
              </a:rPr>
              <a:t>a </a:t>
            </a:r>
            <a:r>
              <a:rPr spc="-60" dirty="0">
                <a:hlinkClick r:id="rId25" action="ppaction://hlinksldjump"/>
              </a:rPr>
              <a:t>bad</a:t>
            </a:r>
            <a:r>
              <a:rPr spc="310" dirty="0">
                <a:hlinkClick r:id="rId25" action="ppaction://hlinksldjump"/>
              </a:rPr>
              <a:t> </a:t>
            </a:r>
            <a:r>
              <a:rPr spc="-75" dirty="0">
                <a:hlinkClick r:id="rId25" action="ppaction://hlinksldjump"/>
              </a:rPr>
              <a:t>press!</a:t>
            </a:r>
          </a:p>
        </p:txBody>
      </p:sp>
      <p:sp>
        <p:nvSpPr>
          <p:cNvPr id="7" name="object 7"/>
          <p:cNvSpPr/>
          <p:nvPr/>
        </p:nvSpPr>
        <p:spPr>
          <a:xfrm>
            <a:off x="179997" y="397404"/>
            <a:ext cx="3528031" cy="2973810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53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340360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6" action="ppaction://hlinksldjump"/>
              </a:rPr>
              <a:t>The </a:t>
            </a:r>
            <a:r>
              <a:rPr spc="-65" dirty="0">
                <a:hlinkClick r:id="rId26" action="ppaction://hlinksldjump"/>
              </a:rPr>
              <a:t>passive </a:t>
            </a:r>
            <a:r>
              <a:rPr spc="-30" dirty="0">
                <a:hlinkClick r:id="rId26" action="ppaction://hlinksldjump"/>
              </a:rPr>
              <a:t>in </a:t>
            </a:r>
            <a:r>
              <a:rPr spc="-55" dirty="0">
                <a:hlinkClick r:id="rId26" action="ppaction://hlinksldjump"/>
              </a:rPr>
              <a:t>language-impaired</a:t>
            </a:r>
            <a:r>
              <a:rPr spc="229" dirty="0">
                <a:hlinkClick r:id="rId26" action="ppaction://hlinksldjump"/>
              </a:rPr>
              <a:t> </a:t>
            </a:r>
            <a:r>
              <a:rPr spc="-40" dirty="0">
                <a:hlinkClick r:id="rId26" action="ppaction://hlinksldjump"/>
              </a:rPr>
              <a:t>populations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418324"/>
            <a:ext cx="3304540" cy="53594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45" dirty="0">
                <a:latin typeface="Tahoma"/>
                <a:cs typeface="Tahoma"/>
              </a:rPr>
              <a:t>Individuals </a:t>
            </a:r>
            <a:r>
              <a:rPr sz="1100" spc="-25" dirty="0">
                <a:latin typeface="Tahoma"/>
                <a:cs typeface="Tahoma"/>
              </a:rPr>
              <a:t>with </a:t>
            </a:r>
            <a:r>
              <a:rPr sz="1100" spc="-40" dirty="0">
                <a:latin typeface="Tahoma"/>
                <a:cs typeface="Tahoma"/>
              </a:rPr>
              <a:t>developmental/acquired </a:t>
            </a:r>
            <a:r>
              <a:rPr sz="1100" spc="-55" dirty="0">
                <a:latin typeface="Tahoma"/>
                <a:cs typeface="Tahoma"/>
              </a:rPr>
              <a:t>language  </a:t>
            </a:r>
            <a:r>
              <a:rPr sz="1100" spc="-40" dirty="0">
                <a:latin typeface="Tahoma"/>
                <a:cs typeface="Tahoma"/>
              </a:rPr>
              <a:t>impairments </a:t>
            </a:r>
            <a:r>
              <a:rPr sz="1100" spc="-65" dirty="0">
                <a:latin typeface="Tahoma"/>
                <a:cs typeface="Tahoma"/>
              </a:rPr>
              <a:t>have </a:t>
            </a:r>
            <a:r>
              <a:rPr sz="1100" spc="-45" dirty="0">
                <a:latin typeface="Tahoma"/>
                <a:cs typeface="Tahoma"/>
              </a:rPr>
              <a:t>great </a:t>
            </a:r>
            <a:r>
              <a:rPr sz="1100" spc="-30" dirty="0">
                <a:latin typeface="Tahoma"/>
                <a:cs typeface="Tahoma"/>
              </a:rPr>
              <a:t>difficulties </a:t>
            </a:r>
            <a:r>
              <a:rPr lang="en-GB" sz="1100" spc="-40" dirty="0">
                <a:latin typeface="Tahoma"/>
                <a:cs typeface="Tahoma"/>
              </a:rPr>
              <a:t>comprehending</a:t>
            </a:r>
            <a:r>
              <a:rPr sz="1100" spc="-40" dirty="0">
                <a:latin typeface="Tahoma"/>
                <a:cs typeface="Tahoma"/>
              </a:rPr>
              <a:t> the </a:t>
            </a:r>
            <a:r>
              <a:rPr sz="1100" spc="-55" dirty="0">
                <a:latin typeface="Tahoma"/>
                <a:cs typeface="Tahoma"/>
              </a:rPr>
              <a:t>passive  </a:t>
            </a:r>
            <a:r>
              <a:rPr sz="1100" spc="-20" dirty="0">
                <a:latin typeface="Tahoma"/>
                <a:cs typeface="Tahoma"/>
              </a:rPr>
              <a:t>(Van </a:t>
            </a:r>
            <a:r>
              <a:rPr sz="1100" spc="-55" dirty="0">
                <a:latin typeface="Tahoma"/>
                <a:cs typeface="Tahoma"/>
              </a:rPr>
              <a:t>der </a:t>
            </a:r>
            <a:r>
              <a:rPr sz="1100" spc="-45" dirty="0">
                <a:latin typeface="Tahoma"/>
                <a:cs typeface="Tahoma"/>
              </a:rPr>
              <a:t>Lely,</a:t>
            </a:r>
            <a:r>
              <a:rPr sz="1100" spc="130" dirty="0">
                <a:latin typeface="Tahoma"/>
                <a:cs typeface="Tahoma"/>
              </a:rPr>
              <a:t> </a:t>
            </a:r>
            <a:r>
              <a:rPr sz="1100" spc="-45" dirty="0">
                <a:latin typeface="Tahoma"/>
                <a:cs typeface="Tahoma"/>
              </a:rPr>
              <a:t>1996)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85584" y="960975"/>
            <a:ext cx="2116819" cy="2319983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54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038282" y="274490"/>
            <a:ext cx="419734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45" dirty="0">
                <a:latin typeface="Verdana"/>
                <a:cs typeface="Verdana"/>
              </a:rPr>
              <a:t> Riches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497616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1823610"/>
            <a:ext cx="565150" cy="151130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20955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7874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208279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8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3403600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15" dirty="0">
                <a:hlinkClick r:id="rId26" action="ppaction://hlinksldjump"/>
              </a:rPr>
              <a:t>The </a:t>
            </a:r>
            <a:r>
              <a:rPr spc="-65" dirty="0">
                <a:hlinkClick r:id="rId26" action="ppaction://hlinksldjump"/>
              </a:rPr>
              <a:t>passive </a:t>
            </a:r>
            <a:r>
              <a:rPr spc="-30" dirty="0">
                <a:hlinkClick r:id="rId26" action="ppaction://hlinksldjump"/>
              </a:rPr>
              <a:t>in </a:t>
            </a:r>
            <a:r>
              <a:rPr spc="-55" dirty="0">
                <a:hlinkClick r:id="rId26" action="ppaction://hlinksldjump"/>
              </a:rPr>
              <a:t>language-impaired</a:t>
            </a:r>
            <a:r>
              <a:rPr spc="229" dirty="0">
                <a:hlinkClick r:id="rId26" action="ppaction://hlinksldjump"/>
              </a:rPr>
              <a:t> </a:t>
            </a:r>
            <a:r>
              <a:rPr spc="-40" dirty="0">
                <a:hlinkClick r:id="rId26" action="ppaction://hlinksldjump"/>
              </a:rPr>
              <a:t>populations</a:t>
            </a:r>
          </a:p>
        </p:txBody>
      </p:sp>
      <p:sp>
        <p:nvSpPr>
          <p:cNvPr id="11" name="object 11"/>
          <p:cNvSpPr txBox="1"/>
          <p:nvPr/>
        </p:nvSpPr>
        <p:spPr>
          <a:xfrm>
            <a:off x="167297" y="424407"/>
            <a:ext cx="3515995" cy="789305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sz="1100" spc="-35" dirty="0">
                <a:latin typeface="Tahoma"/>
                <a:cs typeface="Tahoma"/>
              </a:rPr>
              <a:t>You </a:t>
            </a:r>
            <a:r>
              <a:rPr sz="1100" spc="-15" dirty="0">
                <a:latin typeface="Tahoma"/>
                <a:cs typeface="Tahoma"/>
              </a:rPr>
              <a:t>will </a:t>
            </a:r>
            <a:r>
              <a:rPr sz="1100" spc="-30" dirty="0">
                <a:latin typeface="Tahoma"/>
                <a:cs typeface="Tahoma"/>
              </a:rPr>
              <a:t>find </a:t>
            </a:r>
            <a:r>
              <a:rPr sz="1100" spc="-15" dirty="0">
                <a:latin typeface="Tahoma"/>
                <a:cs typeface="Tahoma"/>
              </a:rPr>
              <a:t>that </a:t>
            </a:r>
            <a:r>
              <a:rPr sz="1100" spc="-55" dirty="0">
                <a:latin typeface="Tahoma"/>
                <a:cs typeface="Tahoma"/>
              </a:rPr>
              <a:t>many </a:t>
            </a:r>
            <a:r>
              <a:rPr sz="1100" spc="-65" dirty="0">
                <a:latin typeface="Tahoma"/>
                <a:cs typeface="Tahoma"/>
              </a:rPr>
              <a:t>assessments </a:t>
            </a:r>
            <a:r>
              <a:rPr sz="1100" spc="-35" dirty="0">
                <a:latin typeface="Tahoma"/>
                <a:cs typeface="Tahoma"/>
              </a:rPr>
              <a:t>of </a:t>
            </a:r>
            <a:r>
              <a:rPr sz="1100" spc="-25" dirty="0">
                <a:latin typeface="Tahoma"/>
                <a:cs typeface="Tahoma"/>
              </a:rPr>
              <a:t>both </a:t>
            </a:r>
            <a:r>
              <a:rPr sz="1100" spc="-35" dirty="0">
                <a:latin typeface="Tahoma"/>
                <a:cs typeface="Tahoma"/>
              </a:rPr>
              <a:t>production </a:t>
            </a:r>
            <a:r>
              <a:rPr sz="1100" spc="-50" dirty="0">
                <a:latin typeface="Tahoma"/>
                <a:cs typeface="Tahoma"/>
              </a:rPr>
              <a:t>and  </a:t>
            </a:r>
            <a:r>
              <a:rPr sz="1100" spc="-55" dirty="0">
                <a:latin typeface="Tahoma"/>
                <a:cs typeface="Tahoma"/>
              </a:rPr>
              <a:t>comprehension </a:t>
            </a:r>
            <a:r>
              <a:rPr sz="1100" spc="-45" dirty="0">
                <a:latin typeface="Tahoma"/>
                <a:cs typeface="Tahoma"/>
              </a:rPr>
              <a:t>(e.g. </a:t>
            </a:r>
            <a:r>
              <a:rPr sz="1100" spc="35" dirty="0">
                <a:latin typeface="Tahoma"/>
                <a:cs typeface="Tahoma"/>
              </a:rPr>
              <a:t>CELF </a:t>
            </a:r>
            <a:r>
              <a:rPr sz="1100" spc="-35" dirty="0">
                <a:latin typeface="Tahoma"/>
                <a:cs typeface="Tahoma"/>
              </a:rPr>
              <a:t>recalling </a:t>
            </a:r>
            <a:r>
              <a:rPr sz="1100" spc="-60" dirty="0">
                <a:latin typeface="Tahoma"/>
                <a:cs typeface="Tahoma"/>
              </a:rPr>
              <a:t>sentences, or </a:t>
            </a:r>
            <a:r>
              <a:rPr sz="1100" spc="30" dirty="0">
                <a:latin typeface="Tahoma"/>
                <a:cs typeface="Tahoma"/>
              </a:rPr>
              <a:t>TROG  </a:t>
            </a:r>
            <a:r>
              <a:rPr sz="1100" spc="-55" dirty="0">
                <a:latin typeface="Tahoma"/>
                <a:cs typeface="Tahoma"/>
              </a:rPr>
              <a:t>comprehension </a:t>
            </a:r>
            <a:r>
              <a:rPr sz="1100" spc="-25" dirty="0">
                <a:latin typeface="Tahoma"/>
                <a:cs typeface="Tahoma"/>
              </a:rPr>
              <a:t>task) </a:t>
            </a:r>
            <a:r>
              <a:rPr sz="1100" spc="-55" dirty="0">
                <a:latin typeface="Tahoma"/>
                <a:cs typeface="Tahoma"/>
              </a:rPr>
              <a:t>employ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200" dirty="0">
                <a:latin typeface="Tahoma"/>
                <a:cs typeface="Tahoma"/>
              </a:rPr>
              <a:t> </a:t>
            </a:r>
            <a:r>
              <a:rPr sz="1100" spc="-55" dirty="0">
                <a:latin typeface="Tahoma"/>
                <a:cs typeface="Tahoma"/>
              </a:rPr>
              <a:t>passive.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675"/>
              </a:spcBef>
            </a:pPr>
            <a:r>
              <a:rPr sz="1100" spc="5" dirty="0">
                <a:latin typeface="Tahoma"/>
                <a:cs typeface="Tahoma"/>
              </a:rPr>
              <a:t>‘The </a:t>
            </a:r>
            <a:r>
              <a:rPr sz="1100" spc="-60" dirty="0">
                <a:latin typeface="Tahoma"/>
                <a:cs typeface="Tahoma"/>
              </a:rPr>
              <a:t>cow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60" dirty="0">
                <a:latin typeface="Tahoma"/>
                <a:cs typeface="Tahoma"/>
              </a:rPr>
              <a:t>chased by </a:t>
            </a:r>
            <a:r>
              <a:rPr sz="1100" spc="-40" dirty="0">
                <a:latin typeface="Tahoma"/>
                <a:cs typeface="Tahoma"/>
              </a:rPr>
              <a:t>the</a:t>
            </a:r>
            <a:r>
              <a:rPr sz="1100" spc="5" dirty="0">
                <a:latin typeface="Tahoma"/>
                <a:cs typeface="Tahoma"/>
              </a:rPr>
              <a:t> </a:t>
            </a:r>
            <a:r>
              <a:rPr sz="1100" spc="-5" dirty="0">
                <a:latin typeface="Tahoma"/>
                <a:cs typeface="Tahoma"/>
              </a:rPr>
              <a:t>girl’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281956" y="1293416"/>
            <a:ext cx="3324154" cy="1982523"/>
          </a:xfrm>
          <a:prstGeom prst="rect">
            <a:avLst/>
          </a:prstGeom>
          <a:blipFill>
            <a:blip r:embed="rId29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944033" y="1293416"/>
            <a:ext cx="635" cy="1983105"/>
          </a:xfrm>
          <a:custGeom>
            <a:avLst/>
            <a:gdLst/>
            <a:ahLst/>
            <a:cxnLst/>
            <a:rect l="l" t="t" r="r" b="b"/>
            <a:pathLst>
              <a:path w="635" h="1983104">
                <a:moveTo>
                  <a:pt x="577" y="0"/>
                </a:moveTo>
                <a:lnTo>
                  <a:pt x="0" y="1982523"/>
                </a:lnTo>
              </a:path>
            </a:pathLst>
          </a:custGeom>
          <a:ln w="14685">
            <a:solidFill>
              <a:srgbClr val="0D0D0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81956" y="2328734"/>
            <a:ext cx="3324225" cy="635"/>
          </a:xfrm>
          <a:custGeom>
            <a:avLst/>
            <a:gdLst/>
            <a:ahLst/>
            <a:cxnLst/>
            <a:rect l="l" t="t" r="r" b="b"/>
            <a:pathLst>
              <a:path w="3324225" h="635">
                <a:moveTo>
                  <a:pt x="3324154" y="459"/>
                </a:moveTo>
                <a:lnTo>
                  <a:pt x="0" y="0"/>
                </a:lnTo>
              </a:path>
            </a:pathLst>
          </a:custGeom>
          <a:ln w="14685">
            <a:solidFill>
              <a:srgbClr val="0D0D0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337359" y="1381528"/>
            <a:ext cx="1558197" cy="770981"/>
          </a:xfrm>
          <a:prstGeom prst="rect">
            <a:avLst/>
          </a:prstGeom>
          <a:blipFill>
            <a:blip r:embed="rId30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2047913" y="1425584"/>
            <a:ext cx="1558197" cy="770981"/>
          </a:xfrm>
          <a:prstGeom prst="rect">
            <a:avLst/>
          </a:prstGeom>
          <a:blipFill>
            <a:blip r:embed="rId31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365060" y="2394818"/>
            <a:ext cx="1558197" cy="770981"/>
          </a:xfrm>
          <a:prstGeom prst="rect">
            <a:avLst/>
          </a:prstGeom>
          <a:blipFill>
            <a:blip r:embed="rId3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2047913" y="2394818"/>
            <a:ext cx="1558197" cy="770981"/>
          </a:xfrm>
          <a:prstGeom prst="rect">
            <a:avLst/>
          </a:prstGeom>
          <a:blipFill>
            <a:blip r:embed="rId3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3474295" y="1314199"/>
            <a:ext cx="111125" cy="1047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500" spc="75" dirty="0">
                <a:latin typeface="Calibri"/>
                <a:cs typeface="Calibri"/>
              </a:rPr>
              <a:t>K1</a:t>
            </a:r>
            <a:endParaRPr sz="500">
              <a:latin typeface="Calibri"/>
              <a:cs typeface="Calibri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365060" y="1359500"/>
            <a:ext cx="110805" cy="88112"/>
          </a:xfrm>
          <a:prstGeom prst="rect">
            <a:avLst/>
          </a:prstGeom>
          <a:blipFill>
            <a:blip r:embed="rId3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3333B2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1100" spc="-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sz="1100" spc="-3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3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25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D6D6EF"/>
                </a:solidFill>
                <a:latin typeface="Tahoma"/>
                <a:cs typeface="Tahoma"/>
                <a:hlinkClick r:id="rId15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40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V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sz="1100" spc="-50" dirty="0">
                <a:solidFill>
                  <a:srgbClr val="3333B2"/>
                </a:solidFill>
                <a:latin typeface="Tahoma"/>
                <a:cs typeface="Tahoma"/>
                <a:hlinkClick r:id="rId27" action="ppaction://hlinksldjump"/>
              </a:rPr>
              <a:t>Home</a:t>
            </a:r>
            <a:r>
              <a:rPr sz="1100" spc="-90" dirty="0">
                <a:solidFill>
                  <a:srgbClr val="3333B2"/>
                </a:solidFill>
                <a:latin typeface="Tahoma"/>
                <a:cs typeface="Tahoma"/>
                <a:hlinkClick r:id="rId27" action="ppaction://hlinksldjump"/>
              </a:rPr>
              <a:t>w</a:t>
            </a:r>
            <a:r>
              <a:rPr sz="1100" spc="-85" dirty="0">
                <a:solidFill>
                  <a:srgbClr val="3333B2"/>
                </a:solidFill>
                <a:latin typeface="Tahoma"/>
                <a:cs typeface="Tahoma"/>
                <a:hlinkClick r:id="rId27" action="ppaction://hlinksldjump"/>
              </a:rPr>
              <a:t>o</a:t>
            </a:r>
            <a:r>
              <a:rPr sz="1100" spc="-20" dirty="0">
                <a:solidFill>
                  <a:srgbClr val="3333B2"/>
                </a:solidFill>
                <a:latin typeface="Tahoma"/>
                <a:cs typeface="Tahoma"/>
                <a:hlinkClick r:id="rId27" action="ppaction://hlinksldjump"/>
              </a:rPr>
              <a:t>rk </a:t>
            </a:r>
            <a:r>
              <a:rPr sz="1100" spc="-15" dirty="0">
                <a:solidFill>
                  <a:srgbClr val="3333B2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28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55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8724" y="85095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274490"/>
            <a:ext cx="659130" cy="500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3716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5300" y="59878"/>
            <a:ext cx="2298065" cy="2444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pc="-50" dirty="0">
                <a:hlinkClick r:id="rId6" action="ppaction://hlinksldjump"/>
              </a:rPr>
              <a:t>Types </a:t>
            </a:r>
            <a:r>
              <a:rPr spc="-40" dirty="0">
                <a:hlinkClick r:id="rId6" action="ppaction://hlinksldjump"/>
              </a:rPr>
              <a:t>of mood, </a:t>
            </a:r>
            <a:r>
              <a:rPr spc="-25" dirty="0">
                <a:hlinkClick r:id="rId6" action="ppaction://hlinksldjump"/>
              </a:rPr>
              <a:t>with</a:t>
            </a:r>
            <a:r>
              <a:rPr spc="180" dirty="0">
                <a:hlinkClick r:id="rId6" action="ppaction://hlinksldjump"/>
              </a:rPr>
              <a:t> </a:t>
            </a:r>
            <a:r>
              <a:rPr spc="-70" dirty="0">
                <a:hlinkClick r:id="rId6" action="ppaction://hlinksldjump"/>
              </a:rPr>
              <a:t>examples</a:t>
            </a:r>
          </a:p>
        </p:txBody>
      </p:sp>
      <p:sp>
        <p:nvSpPr>
          <p:cNvPr id="10" name="object 10"/>
          <p:cNvSpPr/>
          <p:nvPr/>
        </p:nvSpPr>
        <p:spPr>
          <a:xfrm>
            <a:off x="1909902" y="1565960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5430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298217" y="1874075"/>
            <a:ext cx="0" cy="172085"/>
          </a:xfrm>
          <a:custGeom>
            <a:avLst/>
            <a:gdLst/>
            <a:ahLst/>
            <a:cxnLst/>
            <a:rect l="l" t="t" r="r" b="b"/>
            <a:pathLst>
              <a:path h="172085">
                <a:moveTo>
                  <a:pt x="0" y="0"/>
                </a:moveTo>
                <a:lnTo>
                  <a:pt x="0" y="172072"/>
                </a:lnTo>
              </a:path>
            </a:pathLst>
          </a:custGeom>
          <a:ln w="65430">
            <a:solidFill>
              <a:srgbClr val="FFCCC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67297" y="1168551"/>
            <a:ext cx="2176780" cy="86677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15" dirty="0">
                <a:latin typeface="Tahoma"/>
                <a:cs typeface="Tahoma"/>
              </a:rPr>
              <a:t>INTERROGATIVE</a:t>
            </a:r>
            <a:r>
              <a:rPr sz="1100" spc="10" dirty="0">
                <a:latin typeface="Tahoma"/>
                <a:cs typeface="Tahoma"/>
              </a:rPr>
              <a:t> </a:t>
            </a:r>
            <a:r>
              <a:rPr sz="1100" spc="45" dirty="0">
                <a:latin typeface="Tahoma"/>
                <a:cs typeface="Tahoma"/>
              </a:rPr>
              <a:t>MOOD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3"/>
              <a:tabLst>
                <a:tab pos="438784" algn="l"/>
                <a:tab pos="439420" algn="l"/>
              </a:tabLst>
            </a:pPr>
            <a:r>
              <a:rPr sz="1100" spc="-25" dirty="0">
                <a:latin typeface="Tahoma"/>
                <a:cs typeface="Tahoma"/>
              </a:rPr>
              <a:t>Who </a:t>
            </a:r>
            <a:r>
              <a:rPr sz="1100" spc="-50" dirty="0">
                <a:latin typeface="Tahoma"/>
                <a:cs typeface="Tahoma"/>
              </a:rPr>
              <a:t>do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60" dirty="0">
                <a:latin typeface="Tahoma"/>
                <a:cs typeface="Tahoma"/>
              </a:rPr>
              <a:t>work </a:t>
            </a:r>
            <a:r>
              <a:rPr sz="1100" spc="-45" dirty="0">
                <a:latin typeface="Tahoma"/>
                <a:cs typeface="Tahoma"/>
              </a:rPr>
              <a:t>for</a:t>
            </a:r>
            <a:r>
              <a:rPr sz="1100" spc="-3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0"/>
              </a:spcBef>
              <a:buFont typeface="Tahoma"/>
              <a:buAutoNum type="arabicParenBoth" startAt="3"/>
            </a:pPr>
            <a:endParaRPr sz="900">
              <a:latin typeface="Tahoma"/>
              <a:cs typeface="Tahoma"/>
            </a:endParaRPr>
          </a:p>
          <a:p>
            <a:pPr marL="438784" indent="-426720">
              <a:lnSpc>
                <a:spcPct val="100000"/>
              </a:lnSpc>
              <a:buAutoNum type="arabicParenBoth" startAt="3"/>
              <a:tabLst>
                <a:tab pos="438784" algn="l"/>
                <a:tab pos="439420" algn="l"/>
              </a:tabLst>
            </a:pPr>
            <a:r>
              <a:rPr sz="1100" spc="-20" dirty="0">
                <a:latin typeface="Tahoma"/>
                <a:cs typeface="Tahoma"/>
              </a:rPr>
              <a:t>Why </a:t>
            </a:r>
            <a:r>
              <a:rPr sz="1100" spc="-70" dirty="0">
                <a:latin typeface="Tahoma"/>
                <a:cs typeface="Tahoma"/>
              </a:rPr>
              <a:t>are </a:t>
            </a:r>
            <a:r>
              <a:rPr sz="1100" spc="-65" dirty="0">
                <a:latin typeface="Tahoma"/>
                <a:cs typeface="Tahoma"/>
              </a:rPr>
              <a:t>you </a:t>
            </a:r>
            <a:r>
              <a:rPr sz="1100" spc="-45" dirty="0">
                <a:latin typeface="Tahoma"/>
                <a:cs typeface="Tahoma"/>
              </a:rPr>
              <a:t>being </a:t>
            </a:r>
            <a:r>
              <a:rPr sz="1100" spc="-65" dirty="0">
                <a:latin typeface="Tahoma"/>
                <a:cs typeface="Tahoma"/>
              </a:rPr>
              <a:t>so mean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10" dirty="0">
                <a:latin typeface="Tahoma"/>
                <a:cs typeface="Tahoma"/>
              </a:rPr>
              <a:t>?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326420" y="3323099"/>
            <a:ext cx="213995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6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68961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3333B2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167297" y="1142389"/>
            <a:ext cx="3199765" cy="109728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40" dirty="0">
                <a:latin typeface="Tahoma"/>
                <a:cs typeface="Tahoma"/>
              </a:rPr>
              <a:t>following </a:t>
            </a:r>
            <a:r>
              <a:rPr sz="1100" spc="-60" dirty="0">
                <a:latin typeface="Tahoma"/>
                <a:cs typeface="Tahoma"/>
              </a:rPr>
              <a:t>sentence </a:t>
            </a:r>
            <a:r>
              <a:rPr sz="1100" spc="-35" dirty="0">
                <a:latin typeface="Tahoma"/>
                <a:cs typeface="Tahoma"/>
              </a:rPr>
              <a:t>is </a:t>
            </a:r>
            <a:r>
              <a:rPr sz="1100" spc="-25" dirty="0">
                <a:latin typeface="Tahoma"/>
                <a:cs typeface="Tahoma"/>
              </a:rPr>
              <a:t>actually</a:t>
            </a:r>
            <a:r>
              <a:rPr sz="1100" spc="260" dirty="0">
                <a:latin typeface="Tahoma"/>
                <a:cs typeface="Tahoma"/>
              </a:rPr>
              <a:t> </a:t>
            </a:r>
            <a:r>
              <a:rPr sz="1100" spc="-35" dirty="0">
                <a:latin typeface="Tahoma"/>
                <a:cs typeface="Tahoma"/>
              </a:rPr>
              <a:t>grammatical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5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tabLst>
                <a:tab pos="508000" algn="l"/>
              </a:tabLst>
            </a:pPr>
            <a:r>
              <a:rPr sz="1100" spc="-30" dirty="0">
                <a:latin typeface="Tahoma"/>
                <a:cs typeface="Tahoma"/>
              </a:rPr>
              <a:t>(48)	</a:t>
            </a:r>
            <a:r>
              <a:rPr sz="1100" spc="-20" dirty="0">
                <a:latin typeface="Tahoma"/>
                <a:cs typeface="Tahoma"/>
              </a:rPr>
              <a:t>The </a:t>
            </a:r>
            <a:r>
              <a:rPr sz="1100" spc="-65" dirty="0">
                <a:latin typeface="Tahoma"/>
                <a:cs typeface="Tahoma"/>
              </a:rPr>
              <a:t>horse </a:t>
            </a:r>
            <a:r>
              <a:rPr sz="1100" spc="-50" dirty="0">
                <a:latin typeface="Tahoma"/>
                <a:cs typeface="Tahoma"/>
              </a:rPr>
              <a:t>raced </a:t>
            </a:r>
            <a:r>
              <a:rPr sz="1100" spc="-40" dirty="0">
                <a:latin typeface="Tahoma"/>
                <a:cs typeface="Tahoma"/>
              </a:rPr>
              <a:t>past </a:t>
            </a:r>
            <a:r>
              <a:rPr sz="1100" spc="-45" dirty="0">
                <a:latin typeface="Tahoma"/>
                <a:cs typeface="Tahoma"/>
              </a:rPr>
              <a:t>the </a:t>
            </a:r>
            <a:r>
              <a:rPr sz="1100" spc="-55" dirty="0">
                <a:latin typeface="Tahoma"/>
                <a:cs typeface="Tahoma"/>
              </a:rPr>
              <a:t>barn</a:t>
            </a:r>
            <a:r>
              <a:rPr sz="1100" spc="40" dirty="0">
                <a:latin typeface="Tahoma"/>
                <a:cs typeface="Tahoma"/>
              </a:rPr>
              <a:t> </a:t>
            </a:r>
            <a:r>
              <a:rPr sz="1100" spc="-25" dirty="0">
                <a:latin typeface="Tahoma"/>
                <a:cs typeface="Tahoma"/>
              </a:rPr>
              <a:t>fell</a:t>
            </a:r>
            <a:endParaRPr sz="110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250">
              <a:latin typeface="Tahoma"/>
              <a:cs typeface="Tahoma"/>
            </a:endParaRPr>
          </a:p>
          <a:p>
            <a:pPr marL="12700" marR="5080">
              <a:lnSpc>
                <a:spcPct val="102600"/>
              </a:lnSpc>
            </a:pPr>
            <a:r>
              <a:rPr sz="1100" spc="-30" dirty="0">
                <a:latin typeface="Tahoma"/>
                <a:cs typeface="Tahoma"/>
              </a:rPr>
              <a:t>Can </a:t>
            </a:r>
            <a:r>
              <a:rPr sz="1100" spc="-60" dirty="0">
                <a:latin typeface="Tahoma"/>
                <a:cs typeface="Tahoma"/>
              </a:rPr>
              <a:t>you </a:t>
            </a:r>
            <a:r>
              <a:rPr sz="1100" spc="-45" dirty="0">
                <a:latin typeface="Tahoma"/>
                <a:cs typeface="Tahoma"/>
              </a:rPr>
              <a:t>create </a:t>
            </a:r>
            <a:r>
              <a:rPr sz="1100" spc="-55" dirty="0">
                <a:latin typeface="Tahoma"/>
                <a:cs typeface="Tahoma"/>
              </a:rPr>
              <a:t>a </a:t>
            </a:r>
            <a:r>
              <a:rPr sz="1100" spc="-50" dirty="0">
                <a:latin typeface="Tahoma"/>
                <a:cs typeface="Tahoma"/>
              </a:rPr>
              <a:t>discourse </a:t>
            </a:r>
            <a:r>
              <a:rPr sz="1100" spc="-30" dirty="0">
                <a:latin typeface="Tahoma"/>
                <a:cs typeface="Tahoma"/>
              </a:rPr>
              <a:t>context </a:t>
            </a:r>
            <a:r>
              <a:rPr sz="1100" spc="-70" dirty="0">
                <a:latin typeface="Tahoma"/>
                <a:cs typeface="Tahoma"/>
              </a:rPr>
              <a:t>where </a:t>
            </a:r>
            <a:r>
              <a:rPr sz="1100" spc="-40" dirty="0">
                <a:latin typeface="Tahoma"/>
                <a:cs typeface="Tahoma"/>
              </a:rPr>
              <a:t>the </a:t>
            </a:r>
            <a:r>
              <a:rPr sz="1100" spc="-60" dirty="0">
                <a:latin typeface="Tahoma"/>
                <a:cs typeface="Tahoma"/>
              </a:rPr>
              <a:t>sentence  </a:t>
            </a:r>
            <a:r>
              <a:rPr sz="1100" spc="-70" dirty="0">
                <a:latin typeface="Tahoma"/>
                <a:cs typeface="Tahoma"/>
              </a:rPr>
              <a:t>makes</a:t>
            </a:r>
            <a:r>
              <a:rPr sz="1100" spc="15" dirty="0">
                <a:latin typeface="Tahoma"/>
                <a:cs typeface="Tahoma"/>
              </a:rPr>
              <a:t> </a:t>
            </a:r>
            <a:r>
              <a:rPr sz="1100" spc="-70" dirty="0">
                <a:latin typeface="Tahoma"/>
                <a:cs typeface="Tahoma"/>
              </a:rPr>
              <a:t>sense.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56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60833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3333B2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167297" y="592935"/>
            <a:ext cx="1538605" cy="544195"/>
          </a:xfrm>
          <a:prstGeom prst="rect">
            <a:avLst/>
          </a:prstGeom>
        </p:spPr>
        <p:txBody>
          <a:bodyPr vert="horz" wrap="square" lIns="0" tIns="104139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819"/>
              </a:spcBef>
            </a:pPr>
            <a:r>
              <a:rPr sz="1100" spc="-55" dirty="0">
                <a:solidFill>
                  <a:srgbClr val="D6D6EF"/>
                </a:solidFill>
                <a:latin typeface="Tahoma"/>
                <a:cs typeface="Tahoma"/>
                <a:hlinkClick r:id="rId3" action="ppaction://hlinksldjump"/>
              </a:rPr>
              <a:t>Homework</a:t>
            </a:r>
            <a:endParaRPr sz="1100">
              <a:latin typeface="Tahoma"/>
              <a:cs typeface="Tahoma"/>
            </a:endParaRPr>
          </a:p>
          <a:p>
            <a:pPr marL="12700">
              <a:lnSpc>
                <a:spcPct val="100000"/>
              </a:lnSpc>
              <a:spcBef>
                <a:spcPts val="720"/>
              </a:spcBef>
            </a:pPr>
            <a:r>
              <a:rPr sz="1100" spc="-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Mood, </a:t>
            </a:r>
            <a:r>
              <a:rPr sz="1100" spc="-3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modality 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and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 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4" action="ppaction://hlinksldjump"/>
              </a:rPr>
              <a:t>voice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67297" y="1230971"/>
            <a:ext cx="36449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3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M</a:t>
            </a:r>
            <a:r>
              <a:rPr sz="1100" spc="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25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o</a:t>
            </a: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5" action="ppaction://hlinksldjump"/>
              </a:rPr>
              <a:t>d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7297" y="1490077"/>
            <a:ext cx="534670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-10" dirty="0">
                <a:solidFill>
                  <a:srgbClr val="D6D6EF"/>
                </a:solidFill>
                <a:latin typeface="Tahoma"/>
                <a:cs typeface="Tahoma"/>
                <a:hlinkClick r:id="rId15" action="ppaction://hlinksldjump"/>
              </a:rPr>
              <a:t>Modality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67297" y="1776131"/>
            <a:ext cx="339725" cy="19177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100" spc="40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V</a:t>
            </a:r>
            <a:r>
              <a:rPr sz="1100" spc="-45" dirty="0">
                <a:solidFill>
                  <a:srgbClr val="D6D6EF"/>
                </a:solidFill>
                <a:latin typeface="Tahoma"/>
                <a:cs typeface="Tahoma"/>
                <a:hlinkClick r:id="rId23" action="ppaction://hlinksldjump"/>
              </a:rPr>
              <a:t>oice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67297" y="1942399"/>
            <a:ext cx="637540" cy="5441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4600"/>
              </a:lnSpc>
              <a:spcBef>
                <a:spcPts val="100"/>
              </a:spcBef>
            </a:pPr>
            <a:r>
              <a:rPr sz="1100" spc="-5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Home</a:t>
            </a:r>
            <a:r>
              <a:rPr sz="1100" spc="-9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w</a:t>
            </a:r>
            <a:r>
              <a:rPr sz="1100" spc="-85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o</a:t>
            </a:r>
            <a:r>
              <a:rPr sz="1100" spc="-20" dirty="0">
                <a:solidFill>
                  <a:srgbClr val="D6D6EF"/>
                </a:solidFill>
                <a:latin typeface="Tahoma"/>
                <a:cs typeface="Tahoma"/>
                <a:hlinkClick r:id="rId27" action="ppaction://hlinksldjump"/>
              </a:rPr>
              <a:t>rk </a:t>
            </a:r>
            <a:r>
              <a:rPr sz="1100" spc="-15" dirty="0">
                <a:solidFill>
                  <a:srgbClr val="D6D6EF"/>
                </a:solidFill>
                <a:latin typeface="Tahoma"/>
                <a:cs typeface="Tahoma"/>
              </a:rPr>
              <a:t> </a:t>
            </a:r>
            <a:r>
              <a:rPr sz="1100" spc="-55" dirty="0">
                <a:solidFill>
                  <a:srgbClr val="3333B2"/>
                </a:solidFill>
                <a:latin typeface="Tahoma"/>
                <a:cs typeface="Tahoma"/>
                <a:hlinkClick r:id="rId28" action="ppaction://hlinksldjump"/>
              </a:rPr>
              <a:t>References</a:t>
            </a:r>
            <a:endParaRPr sz="1100">
              <a:latin typeface="Tahoma"/>
              <a:cs typeface="Tahoma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56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3913263" y="85095"/>
            <a:ext cx="664210" cy="52959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5080" algn="ctr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Mood, </a:t>
            </a:r>
            <a:r>
              <a:rPr sz="600" spc="-2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Mod,</a:t>
            </a:r>
            <a:r>
              <a:rPr sz="600" spc="-30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 </a:t>
            </a:r>
            <a:r>
              <a:rPr sz="600" spc="-35" dirty="0">
                <a:solidFill>
                  <a:srgbClr val="3333B2"/>
                </a:solidFill>
                <a:latin typeface="Verdana"/>
                <a:cs typeface="Verdana"/>
                <a:hlinkClick r:id="rId2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600">
              <a:latin typeface="Verdana"/>
              <a:cs typeface="Verdana"/>
            </a:endParaRPr>
          </a:p>
          <a:p>
            <a:pPr marL="5080" algn="ctr">
              <a:lnSpc>
                <a:spcPct val="100000"/>
              </a:lnSpc>
              <a:spcBef>
                <a:spcPts val="5"/>
              </a:spcBef>
            </a:pPr>
            <a:r>
              <a:rPr sz="600" spc="-25" dirty="0">
                <a:latin typeface="Verdana"/>
                <a:cs typeface="Verdana"/>
              </a:rPr>
              <a:t>Nick</a:t>
            </a:r>
            <a:r>
              <a:rPr sz="600" spc="-15" dirty="0">
                <a:latin typeface="Verdana"/>
                <a:cs typeface="Verdana"/>
              </a:rPr>
              <a:t> </a:t>
            </a:r>
            <a:r>
              <a:rPr sz="600" spc="-45" dirty="0">
                <a:latin typeface="Verdana"/>
                <a:cs typeface="Verdana"/>
              </a:rPr>
              <a:t>Riches</a:t>
            </a:r>
            <a:endParaRPr sz="6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8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3" action="ppaction://hlinksldjump"/>
              </a:rPr>
              <a:t>Homework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13263" y="657890"/>
            <a:ext cx="65913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2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Mood, </a:t>
            </a: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Mod,</a:t>
            </a: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 </a:t>
            </a: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4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913263" y="765014"/>
            <a:ext cx="611505" cy="1071880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20" dirty="0">
                <a:solidFill>
                  <a:srgbClr val="9494D7"/>
                </a:solidFill>
                <a:latin typeface="Verdana"/>
                <a:cs typeface="Verdana"/>
                <a:hlinkClick r:id="rId5" action="ppaction://hlinksldjump"/>
              </a:rPr>
              <a:t>Mood</a:t>
            </a:r>
            <a:endParaRPr sz="600">
              <a:latin typeface="Verdana"/>
              <a:cs typeface="Verdana"/>
            </a:endParaRPr>
          </a:p>
          <a:p>
            <a:pPr marL="37465" marR="98425">
              <a:lnSpc>
                <a:spcPct val="103800"/>
              </a:lnSpc>
              <a:spcBef>
                <a:spcPts val="259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Types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of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mood,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with 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6" action="ppaction://hlinksldjump"/>
              </a:rPr>
              <a:t>examples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Mood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in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other</a:t>
            </a:r>
            <a:r>
              <a:rPr sz="400" spc="1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7" action="ppaction://hlinksldjump"/>
              </a:rPr>
              <a:t>languages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Declarative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8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37465" marR="46355">
              <a:lnSpc>
                <a:spcPct val="152200"/>
              </a:lnSpc>
              <a:buAutoNum type="arabicParenBoth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Interrogative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9" action="ppaction://hlinksldjump"/>
              </a:rPr>
              <a:t>Mood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0" action="ppaction://hlinksldjump"/>
              </a:rPr>
              <a:t> EXERCISE</a:t>
            </a:r>
            <a:endParaRPr sz="400">
              <a:latin typeface="Verdana"/>
              <a:cs typeface="Verdana"/>
            </a:endParaRPr>
          </a:p>
          <a:p>
            <a:pPr marL="37465" marR="235585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Int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errors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  <a:hlinkClick r:id="rId11" action="ppaction://hlinksldjump"/>
              </a:rPr>
              <a:t>DLD </a:t>
            </a:r>
            <a:r>
              <a:rPr sz="40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Ints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in</a:t>
            </a:r>
            <a:r>
              <a:rPr sz="400" spc="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2" action="ppaction://hlinksldjump"/>
              </a:rPr>
              <a:t>ASD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Exclamative</a:t>
            </a:r>
            <a:r>
              <a:rPr sz="400" spc="-60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3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  <a:p>
            <a:pPr marL="124460" indent="-87630">
              <a:lnSpc>
                <a:spcPct val="100000"/>
              </a:lnSpc>
              <a:spcBef>
                <a:spcPts val="250"/>
              </a:spcBef>
              <a:buAutoNum type="arabicParenBoth" startAt="3"/>
              <a:tabLst>
                <a:tab pos="125095" algn="l"/>
              </a:tabLst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Imperative</a:t>
            </a:r>
            <a:r>
              <a:rPr sz="400" spc="-8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4" action="ppaction://hlinksldjump"/>
              </a:rPr>
              <a:t>mood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13263" y="1823610"/>
            <a:ext cx="491490" cy="915669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0" dirty="0">
                <a:solidFill>
                  <a:srgbClr val="9494D7"/>
                </a:solidFill>
                <a:latin typeface="Verdana"/>
                <a:cs typeface="Verdana"/>
                <a:hlinkClick r:id="rId15" action="ppaction://hlinksldjump"/>
              </a:rPr>
              <a:t>Modality</a:t>
            </a:r>
            <a:endParaRPr sz="600">
              <a:latin typeface="Verdana"/>
              <a:cs typeface="Verdana"/>
            </a:endParaRPr>
          </a:p>
          <a:p>
            <a:pPr marL="37465" marR="135890">
              <a:lnSpc>
                <a:spcPct val="152200"/>
              </a:lnSpc>
              <a:spcBef>
                <a:spcPts val="2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The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6" action="ppaction://hlinksldjump"/>
              </a:rPr>
              <a:t>basics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Getting</a:t>
            </a:r>
            <a:r>
              <a:rPr sz="400" spc="-7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tricky</a:t>
            </a:r>
            <a:endParaRPr sz="400">
              <a:latin typeface="Verdana"/>
              <a:cs typeface="Verdana"/>
            </a:endParaRPr>
          </a:p>
          <a:p>
            <a:pPr marL="62865" marR="5080">
              <a:lnSpc>
                <a:spcPct val="152200"/>
              </a:lnSpc>
            </a:pP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Permission</a:t>
            </a:r>
            <a:r>
              <a:rPr sz="400" spc="-7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7" action="ppaction://hlinksldjump"/>
              </a:rPr>
              <a:t>modals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18" action="ppaction://hlinksldjump"/>
              </a:rPr>
              <a:t>Will</a:t>
            </a:r>
            <a:endParaRPr sz="400">
              <a:latin typeface="Verdana"/>
              <a:cs typeface="Verdana"/>
            </a:endParaRPr>
          </a:p>
          <a:p>
            <a:pPr marL="62865">
              <a:lnSpc>
                <a:spcPct val="100000"/>
              </a:lnSpc>
              <a:spcBef>
                <a:spcPts val="250"/>
              </a:spcBef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19" action="ppaction://hlinksldjump"/>
              </a:rPr>
              <a:t>Can</a:t>
            </a:r>
            <a:endParaRPr sz="400">
              <a:latin typeface="Verdana"/>
              <a:cs typeface="Verdana"/>
            </a:endParaRPr>
          </a:p>
          <a:p>
            <a:pPr marL="37465" marR="134620" indent="24765">
              <a:lnSpc>
                <a:spcPct val="152200"/>
              </a:lnSpc>
            </a:pP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Semi-m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0" action="ppaction://hlinksldjump"/>
              </a:rPr>
              <a:t>odals </a:t>
            </a: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1" action="ppaction://hlinksldjump"/>
              </a:rPr>
              <a:t>EXERCISE</a:t>
            </a:r>
            <a:endParaRPr sz="4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50"/>
              </a:spcBef>
            </a:pPr>
            <a:r>
              <a:rPr sz="400" spc="-25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Clinical</a:t>
            </a:r>
            <a:r>
              <a:rPr sz="400" spc="-1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2" action="ppaction://hlinksldjump"/>
              </a:rPr>
              <a:t>relevance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913263" y="2726161"/>
            <a:ext cx="565150" cy="451484"/>
          </a:xfrm>
          <a:prstGeom prst="rect">
            <a:avLst/>
          </a:prstGeom>
        </p:spPr>
        <p:txBody>
          <a:bodyPr vert="horz" wrap="square" lIns="0" tIns="654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15"/>
              </a:spcBef>
            </a:pPr>
            <a:r>
              <a:rPr sz="600" spc="-35" dirty="0">
                <a:solidFill>
                  <a:srgbClr val="9494D7"/>
                </a:solidFill>
                <a:latin typeface="Verdana"/>
                <a:cs typeface="Verdana"/>
                <a:hlinkClick r:id="rId23" action="ppaction://hlinksldjump"/>
              </a:rPr>
              <a:t>Voice</a:t>
            </a:r>
            <a:endParaRPr sz="600">
              <a:latin typeface="Verdana"/>
              <a:cs typeface="Verdana"/>
            </a:endParaRPr>
          </a:p>
          <a:p>
            <a:pPr marL="37465">
              <a:lnSpc>
                <a:spcPct val="100000"/>
              </a:lnSpc>
              <a:spcBef>
                <a:spcPts val="275"/>
              </a:spcBef>
            </a:pPr>
            <a:r>
              <a:rPr sz="400" spc="-1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The</a:t>
            </a:r>
            <a:r>
              <a:rPr sz="400" spc="-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4" action="ppaction://hlinksldjump"/>
              </a:rPr>
              <a:t>basics</a:t>
            </a:r>
            <a:endParaRPr sz="400">
              <a:latin typeface="Verdana"/>
              <a:cs typeface="Verdana"/>
            </a:endParaRPr>
          </a:p>
          <a:p>
            <a:pPr marL="37465" marR="5080">
              <a:lnSpc>
                <a:spcPct val="152200"/>
              </a:lnSpc>
            </a:pP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Passive gets bad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  <a:hlinkClick r:id="rId25" action="ppaction://hlinksldjump"/>
              </a:rPr>
              <a:t>press! </a:t>
            </a:r>
            <a:r>
              <a:rPr sz="400" spc="-40" dirty="0">
                <a:solidFill>
                  <a:srgbClr val="80808F"/>
                </a:solidFill>
                <a:latin typeface="Verdana"/>
                <a:cs typeface="Verdana"/>
              </a:rPr>
              <a:t> </a:t>
            </a:r>
            <a:r>
              <a:rPr sz="400" spc="-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Lang.imp.</a:t>
            </a:r>
            <a:r>
              <a:rPr sz="400" spc="30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 </a:t>
            </a:r>
            <a:r>
              <a:rPr sz="400" spc="-35" dirty="0">
                <a:solidFill>
                  <a:srgbClr val="80808F"/>
                </a:solidFill>
                <a:latin typeface="Verdana"/>
                <a:cs typeface="Verdana"/>
                <a:hlinkClick r:id="rId26" action="ppaction://hlinksldjump"/>
              </a:rPr>
              <a:t>popns</a:t>
            </a:r>
            <a:endParaRPr sz="4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913263" y="3217918"/>
            <a:ext cx="381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Home</a:t>
            </a:r>
            <a:r>
              <a:rPr sz="600" spc="-8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w</a:t>
            </a:r>
            <a:r>
              <a:rPr sz="600" spc="-70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o</a:t>
            </a:r>
            <a:r>
              <a:rPr sz="600" spc="-45" dirty="0">
                <a:solidFill>
                  <a:srgbClr val="9494D7"/>
                </a:solidFill>
                <a:latin typeface="Verdana"/>
                <a:cs typeface="Verdana"/>
                <a:hlinkClick r:id="rId27" action="ppaction://hlinksldjump"/>
              </a:rPr>
              <a:t>rk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913263" y="3378192"/>
            <a:ext cx="38227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55" dirty="0">
                <a:solidFill>
                  <a:srgbClr val="3333B2"/>
                </a:solidFill>
                <a:latin typeface="Verdana"/>
                <a:cs typeface="Verdana"/>
                <a:hlinkClick r:id="rId28" action="ppaction://hlinksldjump"/>
              </a:rPr>
              <a:t>References</a:t>
            </a:r>
            <a:endParaRPr sz="600">
              <a:latin typeface="Verdana"/>
              <a:cs typeface="Verdana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0" y="0"/>
            <a:ext cx="3888104" cy="350520"/>
          </a:xfrm>
          <a:custGeom>
            <a:avLst/>
            <a:gdLst/>
            <a:ahLst/>
            <a:cxnLst/>
            <a:rect l="l" t="t" r="r" b="b"/>
            <a:pathLst>
              <a:path w="3888104" h="350520">
                <a:moveTo>
                  <a:pt x="0" y="350126"/>
                </a:moveTo>
                <a:lnTo>
                  <a:pt x="3888003" y="350126"/>
                </a:lnTo>
                <a:lnTo>
                  <a:pt x="3888003" y="0"/>
                </a:lnTo>
                <a:lnTo>
                  <a:pt x="0" y="0"/>
                </a:lnTo>
                <a:lnTo>
                  <a:pt x="0" y="350126"/>
                </a:lnTo>
                <a:close/>
              </a:path>
            </a:pathLst>
          </a:custGeom>
          <a:solidFill>
            <a:srgbClr val="D6D6E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167297" y="631680"/>
            <a:ext cx="3467735" cy="2284730"/>
          </a:xfrm>
          <a:prstGeom prst="rect">
            <a:avLst/>
          </a:prstGeom>
        </p:spPr>
        <p:txBody>
          <a:bodyPr vert="horz" wrap="square" lIns="0" tIns="32384" rIns="0" bIns="0" rtlCol="0">
            <a:spAutoFit/>
          </a:bodyPr>
          <a:lstStyle/>
          <a:p>
            <a:pPr marL="12700" marR="27940">
              <a:lnSpc>
                <a:spcPct val="85300"/>
              </a:lnSpc>
              <a:spcBef>
                <a:spcPts val="254"/>
              </a:spcBef>
            </a:pPr>
            <a:r>
              <a:rPr sz="900" spc="-20" dirty="0">
                <a:latin typeface="Tahoma"/>
                <a:cs typeface="Tahoma"/>
              </a:rPr>
              <a:t>Friedmann, </a:t>
            </a:r>
            <a:r>
              <a:rPr sz="900" spc="5" dirty="0">
                <a:latin typeface="Tahoma"/>
                <a:cs typeface="Tahoma"/>
              </a:rPr>
              <a:t>N., </a:t>
            </a:r>
            <a:r>
              <a:rPr sz="900" spc="-25" dirty="0">
                <a:latin typeface="Tahoma"/>
                <a:cs typeface="Tahoma"/>
              </a:rPr>
              <a:t>Novogrodsky, </a:t>
            </a:r>
            <a:r>
              <a:rPr sz="900" spc="10" dirty="0">
                <a:latin typeface="Tahoma"/>
                <a:cs typeface="Tahoma"/>
              </a:rPr>
              <a:t>R. </a:t>
            </a:r>
            <a:r>
              <a:rPr sz="900" spc="-20" dirty="0">
                <a:latin typeface="Tahoma"/>
                <a:cs typeface="Tahoma"/>
              </a:rPr>
              <a:t>(2011). </a:t>
            </a:r>
            <a:r>
              <a:rPr sz="900" dirty="0">
                <a:latin typeface="Tahoma"/>
                <a:cs typeface="Tahoma"/>
              </a:rPr>
              <a:t>Which </a:t>
            </a:r>
            <a:r>
              <a:rPr sz="900" spc="-25" dirty="0">
                <a:latin typeface="Tahoma"/>
                <a:cs typeface="Tahoma"/>
              </a:rPr>
              <a:t>questions </a:t>
            </a:r>
            <a:r>
              <a:rPr sz="900" spc="-45" dirty="0">
                <a:latin typeface="Tahoma"/>
                <a:cs typeface="Tahoma"/>
              </a:rPr>
              <a:t>are </a:t>
            </a:r>
            <a:r>
              <a:rPr sz="900" spc="-20" dirty="0">
                <a:latin typeface="Tahoma"/>
                <a:cs typeface="Tahoma"/>
              </a:rPr>
              <a:t>most  </a:t>
            </a:r>
            <a:r>
              <a:rPr sz="900" spc="-5" dirty="0">
                <a:latin typeface="Tahoma"/>
                <a:cs typeface="Tahoma"/>
              </a:rPr>
              <a:t>difficult </a:t>
            </a:r>
            <a:r>
              <a:rPr sz="900" dirty="0">
                <a:latin typeface="Tahoma"/>
                <a:cs typeface="Tahoma"/>
              </a:rPr>
              <a:t>to </a:t>
            </a:r>
            <a:r>
              <a:rPr sz="900" spc="-30" dirty="0">
                <a:latin typeface="Tahoma"/>
                <a:cs typeface="Tahoma"/>
              </a:rPr>
              <a:t>understand?: </a:t>
            </a:r>
            <a:r>
              <a:rPr sz="900" dirty="0">
                <a:latin typeface="Tahoma"/>
                <a:cs typeface="Tahoma"/>
              </a:rPr>
              <a:t>The </a:t>
            </a:r>
            <a:r>
              <a:rPr sz="900" spc="-35" dirty="0">
                <a:latin typeface="Tahoma"/>
                <a:cs typeface="Tahoma"/>
              </a:rPr>
              <a:t>comprehension </a:t>
            </a:r>
            <a:r>
              <a:rPr sz="900" spc="-20" dirty="0">
                <a:latin typeface="Tahoma"/>
                <a:cs typeface="Tahoma"/>
              </a:rPr>
              <a:t>of </a:t>
            </a:r>
            <a:r>
              <a:rPr sz="900" spc="15" dirty="0">
                <a:latin typeface="Tahoma"/>
                <a:cs typeface="Tahoma"/>
              </a:rPr>
              <a:t>Wh </a:t>
            </a:r>
            <a:r>
              <a:rPr sz="900" spc="-25" dirty="0">
                <a:latin typeface="Tahoma"/>
                <a:cs typeface="Tahoma"/>
              </a:rPr>
              <a:t>questions </a:t>
            </a:r>
            <a:r>
              <a:rPr sz="900" spc="-10" dirty="0">
                <a:latin typeface="Tahoma"/>
                <a:cs typeface="Tahoma"/>
              </a:rPr>
              <a:t>in </a:t>
            </a:r>
            <a:r>
              <a:rPr sz="900" spc="-30" dirty="0">
                <a:latin typeface="Tahoma"/>
                <a:cs typeface="Tahoma"/>
              </a:rPr>
              <a:t>three  subtypes </a:t>
            </a:r>
            <a:r>
              <a:rPr sz="900" spc="-20" dirty="0">
                <a:latin typeface="Tahoma"/>
                <a:cs typeface="Tahoma"/>
              </a:rPr>
              <a:t>of </a:t>
            </a:r>
            <a:r>
              <a:rPr sz="900" spc="-10" dirty="0">
                <a:latin typeface="Tahoma"/>
                <a:cs typeface="Tahoma"/>
              </a:rPr>
              <a:t>SLI. </a:t>
            </a:r>
            <a:r>
              <a:rPr sz="900" spc="-15" dirty="0">
                <a:latin typeface="Tahoma"/>
                <a:cs typeface="Tahoma"/>
              </a:rPr>
              <a:t>Lingua, </a:t>
            </a:r>
            <a:r>
              <a:rPr sz="900" spc="-30" dirty="0">
                <a:latin typeface="Tahoma"/>
                <a:cs typeface="Tahoma"/>
              </a:rPr>
              <a:t>121,</a:t>
            </a:r>
            <a:r>
              <a:rPr sz="900" spc="195" dirty="0">
                <a:latin typeface="Tahoma"/>
                <a:cs typeface="Tahoma"/>
              </a:rPr>
              <a:t> </a:t>
            </a:r>
            <a:r>
              <a:rPr sz="900" spc="-85" dirty="0">
                <a:latin typeface="Tahoma"/>
                <a:cs typeface="Tahoma"/>
              </a:rPr>
              <a:t>367ˆa382.</a:t>
            </a:r>
            <a:endParaRPr sz="900">
              <a:latin typeface="Tahoma"/>
              <a:cs typeface="Tahoma"/>
            </a:endParaRPr>
          </a:p>
          <a:p>
            <a:pPr marL="12700" marR="5080">
              <a:lnSpc>
                <a:spcPct val="86100"/>
              </a:lnSpc>
              <a:spcBef>
                <a:spcPts val="655"/>
              </a:spcBef>
            </a:pPr>
            <a:r>
              <a:rPr sz="900" spc="-10" dirty="0">
                <a:latin typeface="Tahoma"/>
                <a:cs typeface="Tahoma"/>
              </a:rPr>
              <a:t>Jyotishi, </a:t>
            </a:r>
            <a:r>
              <a:rPr sz="900" spc="25" dirty="0">
                <a:latin typeface="Tahoma"/>
                <a:cs typeface="Tahoma"/>
              </a:rPr>
              <a:t>M., </a:t>
            </a:r>
            <a:r>
              <a:rPr sz="900" spc="-15" dirty="0">
                <a:latin typeface="Tahoma"/>
                <a:cs typeface="Tahoma"/>
              </a:rPr>
              <a:t>Fein, </a:t>
            </a:r>
            <a:r>
              <a:rPr sz="900" spc="5" dirty="0">
                <a:latin typeface="Tahoma"/>
                <a:cs typeface="Tahoma"/>
              </a:rPr>
              <a:t>D., </a:t>
            </a:r>
            <a:r>
              <a:rPr sz="900" spc="90" dirty="0">
                <a:latin typeface="Tahoma"/>
                <a:cs typeface="Tahoma"/>
              </a:rPr>
              <a:t>&amp; </a:t>
            </a:r>
            <a:r>
              <a:rPr sz="900" spc="-20" dirty="0">
                <a:latin typeface="Tahoma"/>
                <a:cs typeface="Tahoma"/>
              </a:rPr>
              <a:t>Naigles, </a:t>
            </a:r>
            <a:r>
              <a:rPr sz="900" spc="15" dirty="0">
                <a:latin typeface="Tahoma"/>
                <a:cs typeface="Tahoma"/>
              </a:rPr>
              <a:t>L. </a:t>
            </a:r>
            <a:r>
              <a:rPr sz="900" spc="-20" dirty="0">
                <a:latin typeface="Tahoma"/>
                <a:cs typeface="Tahoma"/>
              </a:rPr>
              <a:t>(2017). </a:t>
            </a:r>
            <a:r>
              <a:rPr sz="900" spc="-25" dirty="0">
                <a:latin typeface="Tahoma"/>
                <a:cs typeface="Tahoma"/>
              </a:rPr>
              <a:t>Investigating </a:t>
            </a:r>
            <a:r>
              <a:rPr sz="900" spc="-20" dirty="0">
                <a:latin typeface="Tahoma"/>
                <a:cs typeface="Tahoma"/>
              </a:rPr>
              <a:t>the  </a:t>
            </a:r>
            <a:r>
              <a:rPr sz="900" spc="-10" dirty="0">
                <a:latin typeface="Tahoma"/>
                <a:cs typeface="Tahoma"/>
              </a:rPr>
              <a:t>Grammatical </a:t>
            </a:r>
            <a:r>
              <a:rPr sz="900" spc="-30" dirty="0">
                <a:latin typeface="Tahoma"/>
                <a:cs typeface="Tahoma"/>
              </a:rPr>
              <a:t>and </a:t>
            </a:r>
            <a:r>
              <a:rPr sz="900" dirty="0">
                <a:latin typeface="Tahoma"/>
                <a:cs typeface="Tahoma"/>
              </a:rPr>
              <a:t>Pragmatic </a:t>
            </a:r>
            <a:r>
              <a:rPr sz="900" spc="-10" dirty="0">
                <a:latin typeface="Tahoma"/>
                <a:cs typeface="Tahoma"/>
              </a:rPr>
              <a:t>Origins </a:t>
            </a:r>
            <a:r>
              <a:rPr sz="900" spc="-20" dirty="0">
                <a:latin typeface="Tahoma"/>
                <a:cs typeface="Tahoma"/>
              </a:rPr>
              <a:t>of </a:t>
            </a:r>
            <a:r>
              <a:rPr sz="900" spc="-15" dirty="0">
                <a:latin typeface="Tahoma"/>
                <a:cs typeface="Tahoma"/>
              </a:rPr>
              <a:t>Wh-Questions </a:t>
            </a:r>
            <a:r>
              <a:rPr sz="900" spc="-10" dirty="0">
                <a:latin typeface="Tahoma"/>
                <a:cs typeface="Tahoma"/>
              </a:rPr>
              <a:t>in </a:t>
            </a:r>
            <a:r>
              <a:rPr sz="900" spc="-15" dirty="0">
                <a:latin typeface="Tahoma"/>
                <a:cs typeface="Tahoma"/>
              </a:rPr>
              <a:t>Children </a:t>
            </a:r>
            <a:r>
              <a:rPr sz="900" spc="-5" dirty="0">
                <a:latin typeface="Tahoma"/>
                <a:cs typeface="Tahoma"/>
              </a:rPr>
              <a:t>with  </a:t>
            </a:r>
            <a:r>
              <a:rPr sz="900" dirty="0">
                <a:latin typeface="Tahoma"/>
                <a:cs typeface="Tahoma"/>
              </a:rPr>
              <a:t>Autism </a:t>
            </a:r>
            <a:r>
              <a:rPr sz="900" spc="-15" dirty="0">
                <a:latin typeface="Tahoma"/>
                <a:cs typeface="Tahoma"/>
              </a:rPr>
              <a:t>Spectrum </a:t>
            </a:r>
            <a:r>
              <a:rPr sz="900" spc="-25" dirty="0">
                <a:latin typeface="Tahoma"/>
                <a:cs typeface="Tahoma"/>
              </a:rPr>
              <a:t>Disorders. </a:t>
            </a:r>
            <a:r>
              <a:rPr sz="900" spc="-15" dirty="0">
                <a:latin typeface="Tahoma"/>
                <a:cs typeface="Tahoma"/>
              </a:rPr>
              <a:t>Frontiers </a:t>
            </a:r>
            <a:r>
              <a:rPr sz="900" spc="-10" dirty="0">
                <a:latin typeface="Tahoma"/>
                <a:cs typeface="Tahoma"/>
              </a:rPr>
              <a:t>in </a:t>
            </a:r>
            <a:r>
              <a:rPr sz="900" spc="-20" dirty="0">
                <a:latin typeface="Tahoma"/>
                <a:cs typeface="Tahoma"/>
              </a:rPr>
              <a:t>Psychology, </a:t>
            </a:r>
            <a:r>
              <a:rPr sz="900" spc="-25" dirty="0">
                <a:latin typeface="Tahoma"/>
                <a:cs typeface="Tahoma"/>
              </a:rPr>
              <a:t>8.  </a:t>
            </a:r>
            <a:r>
              <a:rPr sz="900" spc="-15" dirty="0">
                <a:latin typeface="Tahoma"/>
                <a:cs typeface="Tahoma"/>
              </a:rPr>
              <a:t>https://doi.org/10.3389/fpsyg.2017.00319</a:t>
            </a:r>
            <a:endParaRPr sz="900">
              <a:latin typeface="Tahoma"/>
              <a:cs typeface="Tahoma"/>
            </a:endParaRPr>
          </a:p>
          <a:p>
            <a:pPr marL="12700" marR="48895">
              <a:lnSpc>
                <a:spcPts val="1000"/>
              </a:lnSpc>
              <a:spcBef>
                <a:spcPts val="650"/>
              </a:spcBef>
            </a:pPr>
            <a:r>
              <a:rPr sz="900" spc="-20" dirty="0">
                <a:latin typeface="Tahoma"/>
                <a:cs typeface="Tahoma"/>
              </a:rPr>
              <a:t>Papafragou, </a:t>
            </a:r>
            <a:r>
              <a:rPr sz="900" spc="25" dirty="0">
                <a:latin typeface="Tahoma"/>
                <a:cs typeface="Tahoma"/>
              </a:rPr>
              <a:t>A. </a:t>
            </a:r>
            <a:r>
              <a:rPr sz="900" spc="-20" dirty="0">
                <a:latin typeface="Tahoma"/>
                <a:cs typeface="Tahoma"/>
              </a:rPr>
              <a:t>(1998). </a:t>
            </a:r>
            <a:r>
              <a:rPr sz="900" dirty="0">
                <a:latin typeface="Tahoma"/>
                <a:cs typeface="Tahoma"/>
              </a:rPr>
              <a:t>The </a:t>
            </a:r>
            <a:r>
              <a:rPr sz="900" spc="-5" dirty="0">
                <a:latin typeface="Tahoma"/>
                <a:cs typeface="Tahoma"/>
              </a:rPr>
              <a:t>Acquisition </a:t>
            </a:r>
            <a:r>
              <a:rPr sz="900" spc="-20" dirty="0">
                <a:latin typeface="Tahoma"/>
                <a:cs typeface="Tahoma"/>
              </a:rPr>
              <a:t>of </a:t>
            </a:r>
            <a:r>
              <a:rPr sz="900" dirty="0">
                <a:latin typeface="Tahoma"/>
                <a:cs typeface="Tahoma"/>
              </a:rPr>
              <a:t>Modality: </a:t>
            </a:r>
            <a:r>
              <a:rPr sz="900" spc="-20" dirty="0">
                <a:latin typeface="Tahoma"/>
                <a:cs typeface="Tahoma"/>
              </a:rPr>
              <a:t>Implications </a:t>
            </a:r>
            <a:r>
              <a:rPr sz="900" spc="-25" dirty="0">
                <a:latin typeface="Tahoma"/>
                <a:cs typeface="Tahoma"/>
              </a:rPr>
              <a:t>for  </a:t>
            </a:r>
            <a:r>
              <a:rPr sz="900" spc="-20" dirty="0">
                <a:latin typeface="Tahoma"/>
                <a:cs typeface="Tahoma"/>
              </a:rPr>
              <a:t>Theories of </a:t>
            </a:r>
            <a:r>
              <a:rPr sz="900" spc="-15" dirty="0">
                <a:latin typeface="Tahoma"/>
                <a:cs typeface="Tahoma"/>
              </a:rPr>
              <a:t>Semantic </a:t>
            </a:r>
            <a:r>
              <a:rPr sz="900" spc="-25" dirty="0">
                <a:latin typeface="Tahoma"/>
                <a:cs typeface="Tahoma"/>
              </a:rPr>
              <a:t>Representation. </a:t>
            </a:r>
            <a:r>
              <a:rPr sz="900" spc="15" dirty="0">
                <a:latin typeface="Tahoma"/>
                <a:cs typeface="Tahoma"/>
              </a:rPr>
              <a:t>Mind </a:t>
            </a:r>
            <a:r>
              <a:rPr sz="900" spc="90" dirty="0">
                <a:latin typeface="Tahoma"/>
                <a:cs typeface="Tahoma"/>
              </a:rPr>
              <a:t>&amp; </a:t>
            </a:r>
            <a:r>
              <a:rPr sz="900" spc="-25" dirty="0">
                <a:latin typeface="Tahoma"/>
                <a:cs typeface="Tahoma"/>
              </a:rPr>
              <a:t>Language,</a:t>
            </a:r>
            <a:r>
              <a:rPr sz="900" spc="-5" dirty="0">
                <a:latin typeface="Tahoma"/>
                <a:cs typeface="Tahoma"/>
              </a:rPr>
              <a:t> </a:t>
            </a:r>
            <a:r>
              <a:rPr sz="900" spc="-15" dirty="0">
                <a:latin typeface="Tahoma"/>
                <a:cs typeface="Tahoma"/>
              </a:rPr>
              <a:t>13(3),</a:t>
            </a:r>
            <a:endParaRPr sz="900">
              <a:latin typeface="Tahoma"/>
              <a:cs typeface="Tahoma"/>
            </a:endParaRPr>
          </a:p>
          <a:p>
            <a:pPr marL="12700">
              <a:lnSpc>
                <a:spcPts val="975"/>
              </a:lnSpc>
            </a:pPr>
            <a:r>
              <a:rPr sz="900" spc="-30" dirty="0">
                <a:latin typeface="Tahoma"/>
                <a:cs typeface="Tahoma"/>
              </a:rPr>
              <a:t>370-399.</a:t>
            </a:r>
            <a:r>
              <a:rPr sz="900" spc="125" dirty="0">
                <a:latin typeface="Tahoma"/>
                <a:cs typeface="Tahoma"/>
              </a:rPr>
              <a:t> </a:t>
            </a:r>
            <a:r>
              <a:rPr sz="900" spc="-15" dirty="0">
                <a:latin typeface="Tahoma"/>
                <a:cs typeface="Tahoma"/>
              </a:rPr>
              <a:t>https://doi.org/10.1111/1468-0017.00082</a:t>
            </a:r>
            <a:endParaRPr sz="900">
              <a:latin typeface="Tahoma"/>
              <a:cs typeface="Tahoma"/>
            </a:endParaRPr>
          </a:p>
          <a:p>
            <a:pPr marL="12700" marR="259079" algn="just">
              <a:lnSpc>
                <a:spcPct val="85300"/>
              </a:lnSpc>
              <a:spcBef>
                <a:spcPts val="715"/>
              </a:spcBef>
            </a:pPr>
            <a:r>
              <a:rPr sz="900" spc="-30" dirty="0">
                <a:latin typeface="Tahoma"/>
                <a:cs typeface="Tahoma"/>
              </a:rPr>
              <a:t>van </a:t>
            </a:r>
            <a:r>
              <a:rPr sz="900" spc="-35" dirty="0">
                <a:latin typeface="Tahoma"/>
                <a:cs typeface="Tahoma"/>
              </a:rPr>
              <a:t>der </a:t>
            </a:r>
            <a:r>
              <a:rPr sz="900" spc="-25" dirty="0">
                <a:latin typeface="Tahoma"/>
                <a:cs typeface="Tahoma"/>
              </a:rPr>
              <a:t>Lely, </a:t>
            </a:r>
            <a:r>
              <a:rPr sz="900" spc="10" dirty="0">
                <a:latin typeface="Tahoma"/>
                <a:cs typeface="Tahoma"/>
              </a:rPr>
              <a:t>H. </a:t>
            </a:r>
            <a:r>
              <a:rPr sz="900" spc="45" dirty="0">
                <a:latin typeface="Tahoma"/>
                <a:cs typeface="Tahoma"/>
              </a:rPr>
              <a:t>K. </a:t>
            </a:r>
            <a:r>
              <a:rPr sz="900" spc="20" dirty="0">
                <a:latin typeface="Tahoma"/>
                <a:cs typeface="Tahoma"/>
              </a:rPr>
              <a:t>J. </a:t>
            </a:r>
            <a:r>
              <a:rPr sz="900" spc="-20" dirty="0">
                <a:latin typeface="Tahoma"/>
                <a:cs typeface="Tahoma"/>
              </a:rPr>
              <a:t>(1996). </a:t>
            </a:r>
            <a:r>
              <a:rPr sz="900" spc="-10" dirty="0">
                <a:latin typeface="Tahoma"/>
                <a:cs typeface="Tahoma"/>
              </a:rPr>
              <a:t>Specifically </a:t>
            </a:r>
            <a:r>
              <a:rPr sz="900" spc="-30" dirty="0">
                <a:latin typeface="Tahoma"/>
                <a:cs typeface="Tahoma"/>
              </a:rPr>
              <a:t>language </a:t>
            </a:r>
            <a:r>
              <a:rPr sz="900" spc="-20" dirty="0">
                <a:latin typeface="Tahoma"/>
                <a:cs typeface="Tahoma"/>
              </a:rPr>
              <a:t>impaired </a:t>
            </a:r>
            <a:r>
              <a:rPr sz="900" spc="-30" dirty="0">
                <a:latin typeface="Tahoma"/>
                <a:cs typeface="Tahoma"/>
              </a:rPr>
              <a:t>and  </a:t>
            </a:r>
            <a:r>
              <a:rPr sz="900" spc="-20" dirty="0">
                <a:latin typeface="Tahoma"/>
                <a:cs typeface="Tahoma"/>
              </a:rPr>
              <a:t>normally </a:t>
            </a:r>
            <a:r>
              <a:rPr sz="900" spc="-30" dirty="0">
                <a:latin typeface="Tahoma"/>
                <a:cs typeface="Tahoma"/>
              </a:rPr>
              <a:t>developing </a:t>
            </a:r>
            <a:r>
              <a:rPr sz="900" spc="-25" dirty="0">
                <a:latin typeface="Tahoma"/>
                <a:cs typeface="Tahoma"/>
              </a:rPr>
              <a:t>children: </a:t>
            </a:r>
            <a:r>
              <a:rPr sz="900" spc="-15" dirty="0">
                <a:latin typeface="Tahoma"/>
                <a:cs typeface="Tahoma"/>
              </a:rPr>
              <a:t>Verbal </a:t>
            </a:r>
            <a:r>
              <a:rPr sz="900" spc="-35" dirty="0">
                <a:latin typeface="Tahoma"/>
                <a:cs typeface="Tahoma"/>
              </a:rPr>
              <a:t>passive </a:t>
            </a:r>
            <a:r>
              <a:rPr sz="900" spc="-40" dirty="0">
                <a:latin typeface="Tahoma"/>
                <a:cs typeface="Tahoma"/>
              </a:rPr>
              <a:t>vs </a:t>
            </a:r>
            <a:r>
              <a:rPr sz="900" spc="-15" dirty="0">
                <a:latin typeface="Tahoma"/>
                <a:cs typeface="Tahoma"/>
              </a:rPr>
              <a:t>adjectival </a:t>
            </a:r>
            <a:r>
              <a:rPr sz="900" spc="-35" dirty="0">
                <a:latin typeface="Tahoma"/>
                <a:cs typeface="Tahoma"/>
              </a:rPr>
              <a:t>passive  sentence </a:t>
            </a:r>
            <a:r>
              <a:rPr sz="900" spc="-15" dirty="0">
                <a:latin typeface="Tahoma"/>
                <a:cs typeface="Tahoma"/>
              </a:rPr>
              <a:t>interpretation. Lingua, </a:t>
            </a:r>
            <a:r>
              <a:rPr sz="900" spc="-30" dirty="0">
                <a:latin typeface="Tahoma"/>
                <a:cs typeface="Tahoma"/>
              </a:rPr>
              <a:t>98,</a:t>
            </a:r>
            <a:r>
              <a:rPr sz="900" spc="-5" dirty="0">
                <a:latin typeface="Tahoma"/>
                <a:cs typeface="Tahoma"/>
              </a:rPr>
              <a:t> </a:t>
            </a:r>
            <a:r>
              <a:rPr sz="900" spc="-30" dirty="0">
                <a:latin typeface="Tahoma"/>
                <a:cs typeface="Tahoma"/>
              </a:rPr>
              <a:t>243-272.</a:t>
            </a:r>
            <a:endParaRPr sz="900">
              <a:latin typeface="Tahoma"/>
              <a:cs typeface="Tahoma"/>
            </a:endParaRPr>
          </a:p>
          <a:p>
            <a:pPr marL="12700" marR="17145" algn="just">
              <a:lnSpc>
                <a:spcPct val="83700"/>
              </a:lnSpc>
              <a:spcBef>
                <a:spcPts val="680"/>
              </a:spcBef>
            </a:pPr>
            <a:r>
              <a:rPr sz="900" spc="-30" dirty="0">
                <a:latin typeface="Tahoma"/>
                <a:cs typeface="Tahoma"/>
              </a:rPr>
              <a:t>van </a:t>
            </a:r>
            <a:r>
              <a:rPr sz="900" spc="-35" dirty="0">
                <a:latin typeface="Tahoma"/>
                <a:cs typeface="Tahoma"/>
              </a:rPr>
              <a:t>der </a:t>
            </a:r>
            <a:r>
              <a:rPr sz="900" spc="-25" dirty="0">
                <a:latin typeface="Tahoma"/>
                <a:cs typeface="Tahoma"/>
              </a:rPr>
              <a:t>Lely, </a:t>
            </a:r>
            <a:r>
              <a:rPr sz="900" spc="10" dirty="0">
                <a:latin typeface="Tahoma"/>
                <a:cs typeface="Tahoma"/>
              </a:rPr>
              <a:t>H. </a:t>
            </a:r>
            <a:r>
              <a:rPr sz="900" spc="45" dirty="0">
                <a:latin typeface="Tahoma"/>
                <a:cs typeface="Tahoma"/>
              </a:rPr>
              <a:t>K. </a:t>
            </a:r>
            <a:r>
              <a:rPr sz="900" spc="5" dirty="0">
                <a:latin typeface="Tahoma"/>
                <a:cs typeface="Tahoma"/>
              </a:rPr>
              <a:t>J., </a:t>
            </a:r>
            <a:r>
              <a:rPr sz="900" spc="90" dirty="0">
                <a:latin typeface="Tahoma"/>
                <a:cs typeface="Tahoma"/>
              </a:rPr>
              <a:t>&amp; </a:t>
            </a:r>
            <a:r>
              <a:rPr sz="900" spc="5" dirty="0">
                <a:latin typeface="Tahoma"/>
                <a:cs typeface="Tahoma"/>
              </a:rPr>
              <a:t>Battel, </a:t>
            </a:r>
            <a:r>
              <a:rPr sz="900" spc="20" dirty="0">
                <a:latin typeface="Tahoma"/>
                <a:cs typeface="Tahoma"/>
              </a:rPr>
              <a:t>J. </a:t>
            </a:r>
            <a:r>
              <a:rPr sz="900" spc="-20" dirty="0">
                <a:latin typeface="Tahoma"/>
                <a:cs typeface="Tahoma"/>
              </a:rPr>
              <a:t>(2003). Wh-movement </a:t>
            </a:r>
            <a:r>
              <a:rPr sz="900" spc="-10" dirty="0">
                <a:latin typeface="Tahoma"/>
                <a:cs typeface="Tahoma"/>
              </a:rPr>
              <a:t>in </a:t>
            </a:r>
            <a:r>
              <a:rPr sz="900" spc="-20" dirty="0">
                <a:latin typeface="Tahoma"/>
                <a:cs typeface="Tahoma"/>
              </a:rPr>
              <a:t>children  </a:t>
            </a:r>
            <a:r>
              <a:rPr sz="900" spc="-5" dirty="0">
                <a:latin typeface="Tahoma"/>
                <a:cs typeface="Tahoma"/>
              </a:rPr>
              <a:t>with </a:t>
            </a:r>
            <a:r>
              <a:rPr sz="900" spc="-15" dirty="0">
                <a:latin typeface="Tahoma"/>
                <a:cs typeface="Tahoma"/>
              </a:rPr>
              <a:t>grammatical </a:t>
            </a:r>
            <a:r>
              <a:rPr sz="900" spc="-20" dirty="0">
                <a:latin typeface="Tahoma"/>
                <a:cs typeface="Tahoma"/>
              </a:rPr>
              <a:t>SLI: </a:t>
            </a:r>
            <a:r>
              <a:rPr sz="900" spc="75" dirty="0">
                <a:latin typeface="Tahoma"/>
                <a:cs typeface="Tahoma"/>
              </a:rPr>
              <a:t>A </a:t>
            </a:r>
            <a:r>
              <a:rPr sz="900" spc="-15" dirty="0">
                <a:latin typeface="Tahoma"/>
                <a:cs typeface="Tahoma"/>
              </a:rPr>
              <a:t>test </a:t>
            </a:r>
            <a:r>
              <a:rPr sz="900" spc="-20" dirty="0">
                <a:latin typeface="Tahoma"/>
                <a:cs typeface="Tahoma"/>
              </a:rPr>
              <a:t>of the </a:t>
            </a:r>
            <a:r>
              <a:rPr sz="900" spc="45" dirty="0">
                <a:latin typeface="Tahoma"/>
                <a:cs typeface="Tahoma"/>
              </a:rPr>
              <a:t>RDDR </a:t>
            </a:r>
            <a:r>
              <a:rPr sz="900" spc="-25" dirty="0">
                <a:latin typeface="Tahoma"/>
                <a:cs typeface="Tahoma"/>
              </a:rPr>
              <a:t>hypothesis. Language, </a:t>
            </a:r>
            <a:r>
              <a:rPr sz="900" spc="-30" dirty="0">
                <a:latin typeface="Tahoma"/>
                <a:cs typeface="Tahoma"/>
              </a:rPr>
              <a:t>79,  153-181.</a:t>
            </a:r>
            <a:endParaRPr sz="900">
              <a:latin typeface="Tahoma"/>
              <a:cs typeface="Tahom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286097" y="3323099"/>
            <a:ext cx="254000" cy="11683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45" dirty="0">
                <a:latin typeface="Verdana"/>
                <a:cs typeface="Verdana"/>
                <a:hlinkClick r:id="rId28" action="ppaction://hlinksldjump"/>
              </a:rPr>
              <a:t>/</a:t>
            </a:r>
            <a:r>
              <a:rPr sz="600" spc="-140" dirty="0">
                <a:latin typeface="Verdana"/>
                <a:cs typeface="Verdana"/>
                <a:hlinkClick r:id="rId28" action="ppaction://hlinksldjump"/>
              </a:rPr>
              <a:t> </a:t>
            </a:r>
            <a:r>
              <a:rPr sz="600" spc="-65" dirty="0">
                <a:latin typeface="Verdana"/>
                <a:cs typeface="Verdana"/>
                <a:hlinkClick r:id="rId28" action="ppaction://hlinksldjump"/>
              </a:rPr>
              <a:t>57</a:t>
            </a:r>
            <a:endParaRPr sz="600">
              <a:latin typeface="Verdana"/>
              <a:cs typeface="Verdana"/>
            </a:endParaRPr>
          </a:p>
        </p:txBody>
      </p:sp>
    </p:spTree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Words>10114</Words>
  <Application>Microsoft Macintosh PowerPoint</Application>
  <PresentationFormat>Custom</PresentationFormat>
  <Paragraphs>3061</Paragraphs>
  <Slides>92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92</vt:i4>
      </vt:variant>
    </vt:vector>
  </HeadingPairs>
  <TitlesOfParts>
    <vt:vector size="101" baseType="lpstr">
      <vt:lpstr>Meiryo</vt:lpstr>
      <vt:lpstr>Arial</vt:lpstr>
      <vt:lpstr>Calibri</vt:lpstr>
      <vt:lpstr>Georgia</vt:lpstr>
      <vt:lpstr>Tahoma</vt:lpstr>
      <vt:lpstr>Times New Roman</vt:lpstr>
      <vt:lpstr>Trebuchet MS</vt:lpstr>
      <vt:lpstr>Verdana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Types of mood, with examples</vt:lpstr>
      <vt:lpstr>Types of mood, with examples</vt:lpstr>
      <vt:lpstr>Types of mood, with examples</vt:lpstr>
      <vt:lpstr>Types of mood, with examples</vt:lpstr>
      <vt:lpstr>Mood in other languages</vt:lpstr>
      <vt:lpstr>(1) Declarative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(2) Interrogative Mood</vt:lpstr>
      <vt:lpstr>EXERCISE</vt:lpstr>
      <vt:lpstr>EXERCISE</vt:lpstr>
      <vt:lpstr>EXERCISE</vt:lpstr>
      <vt:lpstr>EXERCISE</vt:lpstr>
      <vt:lpstr>EXERCISE</vt:lpstr>
      <vt:lpstr>Interrogative errors in DLD</vt:lpstr>
      <vt:lpstr>Interrogative errors in DLD</vt:lpstr>
      <vt:lpstr>Interrogative errors in DLD</vt:lpstr>
      <vt:lpstr>Interrogatives in Autism</vt:lpstr>
      <vt:lpstr>(3) Exclamative mood</vt:lpstr>
      <vt:lpstr>(3) Exclamative mood</vt:lpstr>
      <vt:lpstr>(3) Exclamative mood</vt:lpstr>
      <vt:lpstr>(4) Imperative mood</vt:lpstr>
      <vt:lpstr>(4) Imperative mood</vt:lpstr>
      <vt:lpstr>PowerPoint Presentation</vt:lpstr>
      <vt:lpstr>The basics</vt:lpstr>
      <vt:lpstr>The basics</vt:lpstr>
      <vt:lpstr>The basics</vt:lpstr>
      <vt:lpstr>Getting tricky</vt:lpstr>
      <vt:lpstr>Getting tricky</vt:lpstr>
      <vt:lpstr>Getting tricky</vt:lpstr>
      <vt:lpstr>Getting tricky</vt:lpstr>
      <vt:lpstr>Getting tricky</vt:lpstr>
      <vt:lpstr>EXERCISE</vt:lpstr>
      <vt:lpstr>EXERCISE</vt:lpstr>
      <vt:lpstr>EXERCISE</vt:lpstr>
      <vt:lpstr>EXERCISE</vt:lpstr>
      <vt:lpstr>EXERCISE</vt:lpstr>
      <vt:lpstr>EXERCISE</vt:lpstr>
      <vt:lpstr>EXERCISE</vt:lpstr>
      <vt:lpstr>EXERCISE</vt:lpstr>
      <vt:lpstr>EXERCISE</vt:lpstr>
      <vt:lpstr>EXERCISE</vt:lpstr>
      <vt:lpstr>EXERCISE</vt:lpstr>
      <vt:lpstr>EXERCISE</vt:lpstr>
      <vt:lpstr>EXERCISE</vt:lpstr>
      <vt:lpstr>Clinical relevance</vt:lpstr>
      <vt:lpstr>PowerPoint Presentation</vt:lpstr>
      <vt:lpstr>Active versus passive voices - the basics</vt:lpstr>
      <vt:lpstr>Active versus passive voices - the basics</vt:lpstr>
      <vt:lpstr>Active versus passive voices - the basics</vt:lpstr>
      <vt:lpstr>Active versus passive voices - the basics</vt:lpstr>
      <vt:lpstr>Active versus passive voices - the basics</vt:lpstr>
      <vt:lpstr>Active versus passive voices - the basics</vt:lpstr>
      <vt:lpstr>Active versus passive voices - the basics</vt:lpstr>
      <vt:lpstr>Active versus passive voices - the basics</vt:lpstr>
      <vt:lpstr>Active versus passive voices - the basics</vt:lpstr>
      <vt:lpstr>Active versus passive voices - the basics</vt:lpstr>
      <vt:lpstr>Active versus passive voices - the basics</vt:lpstr>
      <vt:lpstr>The passive gets a bad press!</vt:lpstr>
      <vt:lpstr>The passive gets a bad press!</vt:lpstr>
      <vt:lpstr>The passive gets a bad press!</vt:lpstr>
      <vt:lpstr>The passive gets a bad press!</vt:lpstr>
      <vt:lpstr>The passive gets a bad press!</vt:lpstr>
      <vt:lpstr>The passive gets a bad press!</vt:lpstr>
      <vt:lpstr>The passive gets a bad press!</vt:lpstr>
      <vt:lpstr>The passive in language-impaired populations</vt:lpstr>
      <vt:lpstr>The passive in language-impaired populations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Nick Riches</cp:lastModifiedBy>
  <cp:revision>1</cp:revision>
  <dcterms:created xsi:type="dcterms:W3CDTF">2020-03-24T16:08:08Z</dcterms:created>
  <dcterms:modified xsi:type="dcterms:W3CDTF">2020-03-25T07:55:16Z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2020-03-24T00:00:00Z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2020-03-24T00:00:00Z</vt:filetime>
  </property>
</Properties>
</file>